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24"/>
  </p:handoutMasterIdLst>
  <p:sldIdLst>
    <p:sldId id="426" r:id="rId4"/>
    <p:sldId id="398" r:id="rId5"/>
    <p:sldId id="569" r:id="rId7"/>
    <p:sldId id="586" r:id="rId8"/>
    <p:sldId id="571" r:id="rId9"/>
    <p:sldId id="587" r:id="rId10"/>
    <p:sldId id="501" r:id="rId11"/>
    <p:sldId id="575" r:id="rId12"/>
    <p:sldId id="573" r:id="rId13"/>
    <p:sldId id="576" r:id="rId14"/>
    <p:sldId id="574" r:id="rId15"/>
    <p:sldId id="577" r:id="rId16"/>
    <p:sldId id="580" r:id="rId17"/>
    <p:sldId id="581" r:id="rId18"/>
    <p:sldId id="582" r:id="rId19"/>
    <p:sldId id="578" r:id="rId20"/>
    <p:sldId id="583" r:id="rId21"/>
    <p:sldId id="584" r:id="rId22"/>
    <p:sldId id="585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166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7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3.</a:t>
            </a:r>
            <a:r>
              <a:rPr lang="zh-CN" altLang="en-US"/>
              <a:t>文中画横线的句子使用了排比和比喻的修辞手法</a:t>
            </a:r>
            <a:r>
              <a:rPr lang="en-US" altLang="zh-CN"/>
              <a:t>，</a:t>
            </a:r>
            <a:r>
              <a:rPr lang="zh-CN" altLang="en-US"/>
              <a:t>请结合材料简要分析其表达效果。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91820" y="458089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排比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:“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国力强盛无比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……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士人意气风发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结构相似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句意相关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突出了唐诗繁荣的社会背景。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比喻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: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将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国力强盛无比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……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士人意气风发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比作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“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肥沃土壤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”，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形象地揭示了社会背景对诗歌繁荣的培育作用。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78066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本题考查正确使用常见的修辞手法的能力。首先分析排比</a:t>
            </a:r>
            <a:r>
              <a:rPr lang="en-US" altLang="zh-CN" dirty="0"/>
              <a:t>，</a:t>
            </a:r>
            <a:r>
              <a:rPr lang="zh-CN" altLang="en-US" dirty="0"/>
              <a:t>从结构上看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国力强盛无比</a:t>
            </a:r>
            <a:r>
              <a:rPr lang="en-US" altLang="zh-CN" dirty="0"/>
              <a:t>，</a:t>
            </a:r>
            <a:r>
              <a:rPr lang="zh-CN" altLang="en-US" dirty="0"/>
              <a:t>财力丰富充足</a:t>
            </a:r>
            <a:r>
              <a:rPr lang="en-US" altLang="zh-CN" dirty="0"/>
              <a:t>，</a:t>
            </a:r>
            <a:r>
              <a:rPr lang="zh-CN" altLang="en-US" dirty="0"/>
              <a:t>百姓安居乐业</a:t>
            </a:r>
            <a:r>
              <a:rPr lang="en-US" altLang="zh-CN" dirty="0"/>
              <a:t>，</a:t>
            </a:r>
            <a:r>
              <a:rPr lang="zh-CN" altLang="en-US" dirty="0"/>
              <a:t>士人意气风发</a:t>
            </a:r>
            <a:r>
              <a:rPr lang="en-US" altLang="zh-CN" dirty="0"/>
              <a:t>”</a:t>
            </a:r>
            <a:r>
              <a:rPr lang="zh-CN" altLang="en-US" dirty="0"/>
              <a:t>结构相似</a:t>
            </a:r>
            <a:r>
              <a:rPr lang="en-US" altLang="zh-CN" dirty="0"/>
              <a:t>，</a:t>
            </a:r>
            <a:r>
              <a:rPr lang="zh-CN" altLang="en-US" dirty="0"/>
              <a:t>句意相关</a:t>
            </a:r>
            <a:r>
              <a:rPr lang="en-US" altLang="zh-CN" dirty="0"/>
              <a:t>；</a:t>
            </a:r>
            <a:r>
              <a:rPr lang="zh-CN" altLang="en-US" dirty="0"/>
              <a:t>从表达效果上看</a:t>
            </a:r>
            <a:r>
              <a:rPr lang="en-US" altLang="zh-CN" dirty="0"/>
              <a:t>，</a:t>
            </a:r>
            <a:r>
              <a:rPr lang="zh-CN" altLang="en-US" dirty="0"/>
              <a:t>此排比句式的运用</a:t>
            </a:r>
            <a:r>
              <a:rPr lang="en-US" altLang="zh-CN" dirty="0"/>
              <a:t>，</a:t>
            </a:r>
            <a:r>
              <a:rPr lang="zh-CN" altLang="en-US" dirty="0"/>
              <a:t>突出了唐诗繁荣的社会背景。其次分析比喻</a:t>
            </a:r>
            <a:r>
              <a:rPr lang="en-US" altLang="zh-CN" dirty="0"/>
              <a:t>，</a:t>
            </a:r>
            <a:r>
              <a:rPr lang="zh-CN" altLang="en-US" dirty="0"/>
              <a:t>从结构上看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国力强盛无比</a:t>
            </a:r>
            <a:r>
              <a:rPr lang="en-US" altLang="zh-CN" dirty="0"/>
              <a:t>……</a:t>
            </a:r>
            <a:r>
              <a:rPr lang="zh-CN" altLang="en-US" dirty="0"/>
              <a:t>士人意气风发</a:t>
            </a:r>
            <a:r>
              <a:rPr lang="en-US" altLang="zh-CN" dirty="0"/>
              <a:t>”</a:t>
            </a:r>
            <a:r>
              <a:rPr lang="zh-CN" altLang="en-US" dirty="0"/>
              <a:t>为本体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肥沃土壤</a:t>
            </a:r>
            <a:r>
              <a:rPr lang="en-US" altLang="zh-CN" dirty="0"/>
              <a:t>”</a:t>
            </a:r>
            <a:r>
              <a:rPr lang="zh-CN" altLang="en-US" dirty="0"/>
              <a:t>为喻体</a:t>
            </a:r>
            <a:r>
              <a:rPr lang="en-US" altLang="zh-CN" dirty="0"/>
              <a:t>；</a:t>
            </a:r>
            <a:r>
              <a:rPr lang="zh-CN" altLang="en-US" dirty="0"/>
              <a:t>从表达效果上看</a:t>
            </a:r>
            <a:r>
              <a:rPr lang="en-US" altLang="zh-CN" dirty="0"/>
              <a:t>，</a:t>
            </a:r>
            <a:r>
              <a:rPr lang="zh-CN" altLang="en-US" dirty="0"/>
              <a:t>此比喻的运用</a:t>
            </a:r>
            <a:r>
              <a:rPr lang="en-US" altLang="zh-CN" dirty="0"/>
              <a:t>，</a:t>
            </a:r>
            <a:r>
              <a:rPr lang="zh-CN" altLang="en-US" dirty="0"/>
              <a:t>形象地揭示了社会背景对诗歌繁荣的培育作用。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</a:t>
            </a:r>
            <a:r>
              <a:rPr lang="zh-CN" altLang="en-US"/>
              <a:t>二</a:t>
            </a:r>
            <a:r>
              <a:rPr lang="en-US" altLang="zh-CN"/>
              <a:t>)</a:t>
            </a:r>
            <a:r>
              <a:rPr lang="zh-CN" altLang="en-US"/>
              <a:t>语言文字运用</a:t>
            </a:r>
            <a:r>
              <a:rPr lang="en-US" altLang="en-US"/>
              <a:t>Ⅱ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zh-CN" altLang="en-US"/>
              <a:t>阅读下面的文字</a:t>
            </a:r>
            <a:r>
              <a:rPr lang="en-US" altLang="zh-CN"/>
              <a:t>，</a:t>
            </a:r>
            <a:r>
              <a:rPr lang="zh-CN" altLang="en-US"/>
              <a:t>完成</a:t>
            </a:r>
            <a:r>
              <a:rPr lang="en-US" altLang="zh-CN"/>
              <a:t>4~5</a:t>
            </a:r>
            <a:r>
              <a:rPr lang="zh-CN" altLang="en-US"/>
              <a:t>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唐诗的语言明白易懂</a:t>
            </a:r>
            <a:r>
              <a:rPr lang="en-US" altLang="zh-CN"/>
              <a:t>，</a:t>
            </a:r>
            <a:r>
              <a:rPr lang="zh-CN" altLang="en-US"/>
              <a:t>不但和唐代以前的诗坛相比如此</a:t>
            </a:r>
            <a:r>
              <a:rPr lang="en-US" altLang="zh-CN"/>
              <a:t>，</a:t>
            </a:r>
            <a:r>
              <a:rPr lang="zh-CN" altLang="en-US"/>
              <a:t>而且和唐代以后的诗坛相比也是如此。例如明清的诗歌</a:t>
            </a:r>
            <a:r>
              <a:rPr lang="en-US" altLang="zh-CN"/>
              <a:t>，</a:t>
            </a:r>
            <a:r>
              <a:rPr lang="zh-CN" altLang="en-US"/>
              <a:t>它们离我们的时代要近得多</a:t>
            </a:r>
            <a:r>
              <a:rPr lang="en-US" altLang="zh-CN"/>
              <a:t>，</a:t>
            </a:r>
            <a:r>
              <a:rPr lang="zh-CN" altLang="en-US" u="sng"/>
              <a:t>　</a:t>
            </a:r>
            <a:r>
              <a:rPr lang="en-US" altLang="en-US" u="sng"/>
              <a:t>①</a:t>
            </a:r>
            <a:r>
              <a:rPr lang="zh-CN" altLang="en-US" u="sng"/>
              <a:t>　</a:t>
            </a:r>
            <a:r>
              <a:rPr lang="en-US" altLang="zh-CN"/>
              <a:t>?</a:t>
            </a:r>
            <a:r>
              <a:rPr lang="zh-CN" altLang="en-US"/>
              <a:t>这难道不足以引起我们的深思吗</a:t>
            </a:r>
            <a:r>
              <a:rPr lang="en-US" altLang="zh-CN"/>
              <a:t>?</a:t>
            </a:r>
            <a:r>
              <a:rPr lang="zh-CN" altLang="en-US" u="sng"/>
              <a:t>　</a:t>
            </a:r>
            <a:r>
              <a:rPr lang="en-US" altLang="en-US" u="sng"/>
              <a:t>②</a:t>
            </a:r>
            <a:r>
              <a:rPr lang="zh-CN" altLang="en-US" u="sng"/>
              <a:t>　</a:t>
            </a:r>
            <a:r>
              <a:rPr lang="zh-CN" altLang="en-US"/>
              <a:t>，</a:t>
            </a:r>
            <a:r>
              <a:rPr lang="zh-CN" altLang="en-US" u="sng"/>
              <a:t>难的是以那么浅近的语言却能取得非凡的艺术成就</a:t>
            </a:r>
            <a:r>
              <a:rPr lang="en-US" altLang="zh-CN"/>
              <a:t>，</a:t>
            </a:r>
            <a:r>
              <a:rPr lang="zh-CN" altLang="en-US"/>
              <a:t>这深入浅出的诗歌造诣</a:t>
            </a:r>
            <a:r>
              <a:rPr lang="en-US" altLang="zh-CN"/>
              <a:t>，</a:t>
            </a:r>
            <a:r>
              <a:rPr lang="zh-CN" altLang="en-US"/>
              <a:t>是唐诗为人们所赞赏的一个缘故。</a:t>
            </a:r>
            <a:r>
              <a:rPr lang="en-US" altLang="en-US"/>
              <a:t> 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明白易懂是语言的美德</a:t>
            </a:r>
            <a:r>
              <a:rPr lang="en-US" altLang="zh-CN"/>
              <a:t>，</a:t>
            </a:r>
            <a:r>
              <a:rPr lang="zh-CN" altLang="en-US"/>
              <a:t>诗歌虽然是一种特殊的语言艺术</a:t>
            </a:r>
            <a:r>
              <a:rPr lang="en-US" altLang="zh-CN"/>
              <a:t>，</a:t>
            </a:r>
            <a:r>
              <a:rPr lang="zh-CN" altLang="en-US"/>
              <a:t>却不能不植根于日常的生活语言。</a:t>
            </a:r>
            <a:r>
              <a:rPr lang="zh-CN" altLang="en-US" u="sng"/>
              <a:t>　</a:t>
            </a:r>
            <a:r>
              <a:rPr lang="en-US" altLang="en-US" u="sng"/>
              <a:t>③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诗歌的花果就容易枯萎</a:t>
            </a:r>
            <a:r>
              <a:rPr lang="en-US" altLang="zh-CN"/>
              <a:t>，</a:t>
            </a:r>
            <a:r>
              <a:rPr lang="zh-CN" altLang="en-US"/>
              <a:t>明白易懂是诗坛的一条康庄大道。而唐诗的可贵正在于语言艺术上深入浅出的统一</a:t>
            </a:r>
            <a:r>
              <a:rPr lang="en-US" altLang="zh-CN"/>
              <a:t>，</a:t>
            </a:r>
            <a:r>
              <a:rPr lang="zh-CN" altLang="en-US"/>
              <a:t>这是它的最高成就、最鲜明的特色</a:t>
            </a:r>
            <a:r>
              <a:rPr lang="en-US" altLang="zh-CN"/>
              <a:t>，</a:t>
            </a:r>
            <a:r>
              <a:rPr lang="zh-CN" altLang="en-US"/>
              <a:t>这也是唐诗繁荣旺盛的一个原因。唐代诗人辈出</a:t>
            </a:r>
            <a:r>
              <a:rPr lang="en-US" altLang="zh-CN"/>
              <a:t>，</a:t>
            </a:r>
            <a:r>
              <a:rPr lang="zh-CN" altLang="en-US"/>
              <a:t>他们好像得天独厚</a:t>
            </a:r>
            <a:r>
              <a:rPr lang="en-US" altLang="zh-CN"/>
              <a:t>，</a:t>
            </a:r>
            <a:r>
              <a:rPr lang="zh-CN" altLang="en-US"/>
              <a:t>信手拈来多成好诗</a:t>
            </a:r>
            <a:r>
              <a:rPr lang="en-US" altLang="zh-CN"/>
              <a:t>，</a:t>
            </a:r>
            <a:r>
              <a:rPr lang="zh-CN" altLang="en-US"/>
              <a:t>都与这一鲜明的特色分不开。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4.</a:t>
            </a:r>
            <a:r>
              <a:rPr lang="zh-CN" altLang="en-US"/>
              <a:t>下列句子中的</a:t>
            </a:r>
            <a:r>
              <a:rPr lang="en-US" altLang="zh-CN"/>
              <a:t>“</a:t>
            </a:r>
            <a:r>
              <a:rPr lang="zh-CN" altLang="en-US"/>
              <a:t>那么</a:t>
            </a:r>
            <a:r>
              <a:rPr lang="en-US" altLang="zh-CN"/>
              <a:t>”</a:t>
            </a:r>
            <a:r>
              <a:rPr lang="zh-CN" altLang="en-US"/>
              <a:t>和文中画横线处的</a:t>
            </a:r>
            <a:r>
              <a:rPr lang="en-US" altLang="zh-CN"/>
              <a:t>“</a:t>
            </a:r>
            <a:r>
              <a:rPr lang="zh-CN" altLang="en-US"/>
              <a:t>那么</a:t>
            </a:r>
            <a:r>
              <a:rPr lang="en-US" altLang="zh-CN"/>
              <a:t>”，</a:t>
            </a:r>
            <a:r>
              <a:rPr lang="zh-CN" altLang="en-US"/>
              <a:t>用法相同的一项是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不准这么</a:t>
            </a:r>
            <a:r>
              <a:rPr lang="en-US" altLang="zh-CN"/>
              <a:t>，</a:t>
            </a:r>
            <a:r>
              <a:rPr lang="zh-CN" altLang="en-US"/>
              <a:t>不准那么</a:t>
            </a:r>
            <a:r>
              <a:rPr lang="en-US" altLang="zh-CN"/>
              <a:t>，</a:t>
            </a:r>
            <a:r>
              <a:rPr lang="zh-CN" altLang="en-US"/>
              <a:t>谁要是犯了</a:t>
            </a:r>
            <a:r>
              <a:rPr lang="en-US" altLang="zh-CN"/>
              <a:t>，</a:t>
            </a:r>
            <a:r>
              <a:rPr lang="zh-CN" altLang="en-US"/>
              <a:t>就得受处罚。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既然他不来了</a:t>
            </a:r>
            <a:r>
              <a:rPr lang="en-US" altLang="zh-CN"/>
              <a:t>，</a:t>
            </a:r>
            <a:r>
              <a:rPr lang="zh-CN" altLang="en-US"/>
              <a:t>那么我也回去了。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借那么二三十个麻袋就够了。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天那么高</a:t>
            </a:r>
            <a:r>
              <a:rPr lang="en-US" altLang="zh-CN"/>
              <a:t>，</a:t>
            </a:r>
            <a:r>
              <a:rPr lang="zh-CN" altLang="en-US"/>
              <a:t>那么蓝</a:t>
            </a:r>
            <a:r>
              <a:rPr lang="en-US" altLang="zh-CN"/>
              <a:t>，</a:t>
            </a:r>
            <a:r>
              <a:rPr lang="zh-CN" altLang="en-US"/>
              <a:t>真是太美了。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0773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本题考查正确使用词语</a:t>
            </a:r>
            <a:r>
              <a:rPr lang="en-US" altLang="zh-CN" dirty="0"/>
              <a:t>(</a:t>
            </a:r>
            <a:r>
              <a:rPr lang="zh-CN" altLang="en-US" dirty="0"/>
              <a:t>包括熟语</a:t>
            </a:r>
            <a:r>
              <a:rPr lang="en-US" altLang="zh-CN" dirty="0"/>
              <a:t>)</a:t>
            </a:r>
            <a:r>
              <a:rPr lang="zh-CN" altLang="en-US" dirty="0"/>
              <a:t>的能力。文中的</a:t>
            </a:r>
            <a:r>
              <a:rPr lang="en-US" altLang="zh-CN" dirty="0"/>
              <a:t>“</a:t>
            </a:r>
            <a:r>
              <a:rPr lang="zh-CN" altLang="en-US" dirty="0"/>
              <a:t>那么</a:t>
            </a:r>
            <a:r>
              <a:rPr lang="en-US" altLang="zh-CN" dirty="0"/>
              <a:t>”</a:t>
            </a:r>
            <a:r>
              <a:rPr lang="zh-CN" altLang="en-US" dirty="0"/>
              <a:t>指示性质、程度。</a:t>
            </a:r>
            <a:r>
              <a:rPr lang="en-US" altLang="zh-CN" dirty="0"/>
              <a:t>A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指示方式。</a:t>
            </a:r>
            <a:r>
              <a:rPr lang="en-US" altLang="zh-CN" dirty="0"/>
              <a:t>B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表示顺着上文的语意</a:t>
            </a:r>
            <a:r>
              <a:rPr lang="en-US" altLang="zh-CN" dirty="0"/>
              <a:t>，</a:t>
            </a:r>
            <a:r>
              <a:rPr lang="zh-CN" altLang="en-US" dirty="0"/>
              <a:t>申说应有的结果或做出判断。</a:t>
            </a:r>
            <a:r>
              <a:rPr lang="en-US" altLang="zh-CN" dirty="0"/>
              <a:t>C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指示数量。</a:t>
            </a:r>
            <a:r>
              <a:rPr lang="en-US" altLang="zh-CN" dirty="0"/>
              <a:t>D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zh-CN" altLang="en-US" dirty="0"/>
              <a:t>指示性质、程度。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8399780" y="162877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dirty="0">
                <a:solidFill>
                  <a:srgbClr val="0070C0"/>
                </a:solidFill>
              </a:rPr>
              <a:t>D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5.</a:t>
            </a:r>
            <a:r>
              <a:rPr lang="zh-CN" altLang="en-US"/>
              <a:t>请在文中横线处补写恰当的语句</a:t>
            </a:r>
            <a:r>
              <a:rPr lang="en-US" altLang="zh-CN"/>
              <a:t>，</a:t>
            </a:r>
            <a:r>
              <a:rPr lang="zh-CN" altLang="en-US"/>
              <a:t>使整段文字语意完整连贯</a:t>
            </a:r>
            <a:r>
              <a:rPr lang="en-US" altLang="zh-CN"/>
              <a:t>，</a:t>
            </a:r>
            <a:r>
              <a:rPr lang="zh-CN" altLang="en-US"/>
              <a:t>内容贴切</a:t>
            </a:r>
            <a:r>
              <a:rPr lang="en-US" altLang="zh-CN"/>
              <a:t>，</a:t>
            </a:r>
            <a:r>
              <a:rPr lang="zh-CN" altLang="en-US"/>
              <a:t>逻辑严密</a:t>
            </a:r>
            <a:r>
              <a:rPr lang="en-US" altLang="zh-CN"/>
              <a:t>，</a:t>
            </a:r>
            <a:r>
              <a:rPr lang="zh-CN" altLang="en-US"/>
              <a:t>每处不超过</a:t>
            </a:r>
            <a:r>
              <a:rPr lang="en-US" altLang="zh-CN"/>
              <a:t>15</a:t>
            </a:r>
            <a:r>
              <a:rPr lang="zh-CN" altLang="en-US"/>
              <a:t>个字。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479425" y="51568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①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为什么反而不如唐诗明白易懂呢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②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做到语言明白易懂并不难　</a:t>
            </a:r>
            <a:r>
              <a:rPr lang="en-US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③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如果远离了日常的生活语言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63715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本题考查语言表达简明、连贯、准确的能力。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根据前文</a:t>
            </a:r>
            <a:r>
              <a:rPr lang="en-US" altLang="zh-CN" dirty="0"/>
              <a:t>“</a:t>
            </a:r>
            <a:r>
              <a:rPr lang="zh-CN" altLang="en-US" dirty="0"/>
              <a:t>唐诗的语言明白易懂</a:t>
            </a:r>
            <a:r>
              <a:rPr lang="en-US" altLang="zh-CN" dirty="0"/>
              <a:t>，</a:t>
            </a:r>
            <a:r>
              <a:rPr lang="zh-CN" altLang="en-US" dirty="0"/>
              <a:t>不但和唐代以前的诗坛相比如此</a:t>
            </a:r>
            <a:r>
              <a:rPr lang="en-US" altLang="zh-CN" dirty="0"/>
              <a:t>，</a:t>
            </a:r>
            <a:r>
              <a:rPr lang="zh-CN" altLang="en-US" dirty="0"/>
              <a:t>而且和唐代以后的诗坛相比也是如此。例如明清的诗歌</a:t>
            </a:r>
            <a:r>
              <a:rPr lang="en-US" altLang="zh-CN" dirty="0"/>
              <a:t>，</a:t>
            </a:r>
            <a:r>
              <a:rPr lang="zh-CN" altLang="en-US" dirty="0"/>
              <a:t>它们离我们的时代要近得多</a:t>
            </a:r>
            <a:r>
              <a:rPr lang="en-US" altLang="zh-CN" dirty="0"/>
              <a:t>”，</a:t>
            </a:r>
            <a:r>
              <a:rPr lang="zh-CN" altLang="en-US" dirty="0"/>
              <a:t>再结合后面的问号可知</a:t>
            </a:r>
            <a:r>
              <a:rPr lang="en-US" altLang="zh-CN" dirty="0"/>
              <a:t>，</a:t>
            </a:r>
            <a:r>
              <a:rPr lang="zh-CN" altLang="en-US" dirty="0"/>
              <a:t>此处是就明清诗歌的语言现象发出疑问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为什么反而不如唐诗明白易懂呢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由后文</a:t>
            </a:r>
            <a:r>
              <a:rPr lang="en-US" altLang="zh-CN" dirty="0"/>
              <a:t>“</a:t>
            </a:r>
            <a:r>
              <a:rPr lang="zh-CN" altLang="en-US" dirty="0"/>
              <a:t>难的是以那么浅近的语言却能取得非凡的艺术成就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此处应是说某一方面的事物不难</a:t>
            </a:r>
            <a:r>
              <a:rPr lang="en-US" altLang="zh-CN" dirty="0"/>
              <a:t>，</a:t>
            </a:r>
            <a:r>
              <a:rPr lang="zh-CN" altLang="en-US" dirty="0"/>
              <a:t>由前文</a:t>
            </a:r>
            <a:r>
              <a:rPr lang="en-US" altLang="zh-CN" dirty="0"/>
              <a:t>“</a:t>
            </a:r>
            <a:r>
              <a:rPr lang="zh-CN" altLang="en-US" dirty="0"/>
              <a:t>唐诗的语言明白易懂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此处是说做到语言明白易懂并不难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做到语言明白易懂并不难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由后文</a:t>
            </a:r>
            <a:r>
              <a:rPr lang="en-US" altLang="zh-CN" dirty="0"/>
              <a:t>“</a:t>
            </a:r>
            <a:r>
              <a:rPr lang="zh-CN" altLang="en-US" dirty="0"/>
              <a:t>诗歌的花果就容易枯萎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这是诗歌不植根于日常的生活语言所造成的后果。那么此处所填内容应是造成这种后果的原因</a:t>
            </a:r>
            <a:r>
              <a:rPr lang="en-US" altLang="zh-CN" dirty="0"/>
              <a:t>，</a:t>
            </a:r>
            <a:r>
              <a:rPr lang="zh-CN" altLang="en-US" dirty="0"/>
              <a:t>也就是诗歌远离了日常的生活语言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如果远离了日常的生活语言</a:t>
            </a:r>
            <a:r>
              <a:rPr lang="en-US" altLang="zh-CN" dirty="0"/>
              <a:t>”</a:t>
            </a:r>
            <a:r>
              <a:rPr lang="zh-CN" altLang="en-US" dirty="0"/>
              <a:t>之类的语句。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49275" y="1341120"/>
            <a:ext cx="11380470" cy="42900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 </a:t>
            </a:r>
            <a:r>
              <a:rPr lang="zh-CN" altLang="en-US" dirty="0"/>
              <a:t>古代诗歌阅读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蜀 道 难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杨士奇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蜀山峨峨连剑阁</a:t>
            </a:r>
            <a:r>
              <a:rPr lang="en-US" altLang="zh-CN" dirty="0"/>
              <a:t>，</a:t>
            </a:r>
            <a:r>
              <a:rPr lang="zh-CN" altLang="en-US" dirty="0"/>
              <a:t>百丈飞崖俯奔壑。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逶迤鸟道出云中</a:t>
            </a:r>
            <a:r>
              <a:rPr lang="en-US" altLang="zh-CN" dirty="0"/>
              <a:t>，</a:t>
            </a:r>
            <a:r>
              <a:rPr lang="zh-CN" altLang="en-US" dirty="0"/>
              <a:t>江横石栈凌虚空。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行人未行先胆落</a:t>
            </a:r>
            <a:r>
              <a:rPr lang="en-US" altLang="zh-CN" dirty="0"/>
              <a:t>，</a:t>
            </a:r>
            <a:r>
              <a:rPr lang="zh-CN" altLang="en-US" dirty="0"/>
              <a:t>马足凌竞</a:t>
            </a:r>
            <a:r>
              <a:rPr lang="en-US" altLang="en-US" baseline="30000" dirty="0"/>
              <a:t>①</a:t>
            </a:r>
            <a:r>
              <a:rPr lang="zh-CN" altLang="en-US" dirty="0"/>
              <a:t>度还却。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由来此路险莫当</a:t>
            </a:r>
            <a:r>
              <a:rPr lang="en-US" altLang="zh-CN" dirty="0"/>
              <a:t>，</a:t>
            </a:r>
            <a:r>
              <a:rPr lang="zh-CN" altLang="en-US" dirty="0"/>
              <a:t>王遵</a:t>
            </a:r>
            <a:r>
              <a:rPr lang="en-US" altLang="en-US" baseline="30000" dirty="0"/>
              <a:t>②</a:t>
            </a:r>
            <a:r>
              <a:rPr lang="zh-CN" altLang="en-US" dirty="0"/>
              <a:t>策驭如康庄。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未若人心有崎曲</a:t>
            </a:r>
            <a:r>
              <a:rPr lang="en-US" altLang="zh-CN" dirty="0"/>
              <a:t>，</a:t>
            </a:r>
            <a:r>
              <a:rPr lang="zh-CN" altLang="en-US" dirty="0"/>
              <a:t>眼前十步能摧毂。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【注】</a:t>
            </a:r>
            <a:r>
              <a:rPr lang="en-US" altLang="en-US" dirty="0"/>
              <a:t>①</a:t>
            </a:r>
            <a:r>
              <a:rPr lang="zh-CN" altLang="en-US" dirty="0"/>
              <a:t>凌竞</a:t>
            </a:r>
            <a:r>
              <a:rPr lang="en-US" altLang="zh-CN" dirty="0"/>
              <a:t>:</a:t>
            </a:r>
            <a:r>
              <a:rPr lang="zh-CN" altLang="en-US" dirty="0"/>
              <a:t>恐惧、战栗的样子。</a:t>
            </a:r>
            <a:r>
              <a:rPr lang="en-US" altLang="en-US" dirty="0"/>
              <a:t>②</a:t>
            </a:r>
            <a:r>
              <a:rPr lang="zh-CN" altLang="en-US" dirty="0"/>
              <a:t>王遵</a:t>
            </a:r>
            <a:r>
              <a:rPr lang="en-US" altLang="zh-CN" dirty="0"/>
              <a:t>:</a:t>
            </a:r>
            <a:r>
              <a:rPr lang="zh-CN" altLang="en-US" dirty="0"/>
              <a:t>字子春</a:t>
            </a:r>
            <a:r>
              <a:rPr lang="en-US" altLang="zh-CN" dirty="0"/>
              <a:t>，</a:t>
            </a:r>
            <a:r>
              <a:rPr lang="zh-CN" altLang="en-US" dirty="0"/>
              <a:t>新莽末年至东汉初年将领。王遵为人豪侠</a:t>
            </a:r>
            <a:r>
              <a:rPr lang="en-US" altLang="zh-CN" dirty="0"/>
              <a:t>，</a:t>
            </a:r>
            <a:r>
              <a:rPr lang="zh-CN" altLang="en-US" dirty="0"/>
              <a:t>有辩才。更始元年</a:t>
            </a:r>
            <a:r>
              <a:rPr lang="en-US" altLang="zh-CN" dirty="0"/>
              <a:t>，</a:t>
            </a:r>
            <a:r>
              <a:rPr lang="zh-CN" altLang="en-US" dirty="0"/>
              <a:t>与隗嚣同时起兵</a:t>
            </a:r>
            <a:r>
              <a:rPr lang="en-US" altLang="zh-CN" dirty="0"/>
              <a:t>，</a:t>
            </a:r>
            <a:r>
              <a:rPr lang="zh-CN" altLang="en-US" dirty="0"/>
              <a:t>后投归更始帝刘玄</a:t>
            </a:r>
            <a:r>
              <a:rPr lang="en-US" altLang="zh-CN" dirty="0"/>
              <a:t>，</a:t>
            </a:r>
            <a:r>
              <a:rPr lang="zh-CN" altLang="en-US" dirty="0"/>
              <a:t>再后归顺东汉光武帝</a:t>
            </a:r>
            <a:r>
              <a:rPr lang="en-US" altLang="zh-CN" dirty="0"/>
              <a:t>；</a:t>
            </a:r>
            <a:r>
              <a:rPr lang="zh-CN" altLang="en-US" dirty="0"/>
              <a:t>并劝降隗嚣。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6.</a:t>
            </a:r>
            <a:r>
              <a:rPr lang="zh-CN" altLang="en-US"/>
              <a:t>下列对这首诗的理解和赏析</a:t>
            </a:r>
            <a:r>
              <a:rPr lang="en-US" altLang="zh-CN"/>
              <a:t>，</a:t>
            </a:r>
            <a:r>
              <a:rPr lang="zh-CN" altLang="en-US"/>
              <a:t>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诗歌首两句即入题</a:t>
            </a:r>
            <a:r>
              <a:rPr lang="en-US" altLang="zh-CN"/>
              <a:t>，</a:t>
            </a:r>
            <a:r>
              <a:rPr lang="zh-CN" altLang="en-US"/>
              <a:t>用</a:t>
            </a:r>
            <a:r>
              <a:rPr lang="en-US" altLang="zh-CN"/>
              <a:t>“</a:t>
            </a:r>
            <a:r>
              <a:rPr lang="zh-CN" altLang="en-US"/>
              <a:t>峨峨</a:t>
            </a:r>
            <a:r>
              <a:rPr lang="en-US" altLang="zh-CN"/>
              <a:t>”</a:t>
            </a:r>
            <a:r>
              <a:rPr lang="zh-CN" altLang="en-US"/>
              <a:t>形容蜀山的高峻</a:t>
            </a:r>
            <a:r>
              <a:rPr lang="en-US" altLang="zh-CN"/>
              <a:t>，</a:t>
            </a:r>
            <a:r>
              <a:rPr lang="zh-CN" altLang="en-US"/>
              <a:t>用</a:t>
            </a:r>
            <a:r>
              <a:rPr lang="en-US" altLang="zh-CN"/>
              <a:t>“</a:t>
            </a:r>
            <a:r>
              <a:rPr lang="zh-CN" altLang="en-US"/>
              <a:t>飞崖</a:t>
            </a:r>
            <a:r>
              <a:rPr lang="en-US" altLang="zh-CN"/>
              <a:t>”“</a:t>
            </a:r>
            <a:r>
              <a:rPr lang="zh-CN" altLang="en-US"/>
              <a:t>奔壑</a:t>
            </a:r>
            <a:r>
              <a:rPr lang="en-US" altLang="zh-CN"/>
              <a:t>”</a:t>
            </a:r>
            <a:r>
              <a:rPr lang="zh-CN" altLang="en-US"/>
              <a:t>描摹蜀道之险。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三、四两句写蜀道凌空构架、高耸入云的特点</a:t>
            </a:r>
            <a:r>
              <a:rPr lang="en-US" altLang="zh-CN"/>
              <a:t>，</a:t>
            </a:r>
            <a:r>
              <a:rPr lang="zh-CN" altLang="en-US"/>
              <a:t>比李白的</a:t>
            </a:r>
            <a:r>
              <a:rPr lang="en-US" altLang="zh-CN"/>
              <a:t>“</a:t>
            </a:r>
            <a:r>
              <a:rPr lang="zh-CN" altLang="en-US"/>
              <a:t>黄鹤之飞尚不得过</a:t>
            </a:r>
            <a:r>
              <a:rPr lang="en-US" altLang="zh-CN"/>
              <a:t>”</a:t>
            </a:r>
            <a:r>
              <a:rPr lang="zh-CN" altLang="en-US"/>
              <a:t>更具画面感。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五、六两句与李白的</a:t>
            </a:r>
            <a:r>
              <a:rPr lang="en-US" altLang="zh-CN"/>
              <a:t>“</a:t>
            </a:r>
            <a:r>
              <a:rPr lang="zh-CN" altLang="en-US"/>
              <a:t>扪参历井仰胁息</a:t>
            </a:r>
            <a:r>
              <a:rPr lang="en-US" altLang="zh-CN"/>
              <a:t>，</a:t>
            </a:r>
            <a:r>
              <a:rPr lang="zh-CN" altLang="en-US"/>
              <a:t>以手抚膺坐长叹</a:t>
            </a:r>
            <a:r>
              <a:rPr lang="en-US" altLang="zh-CN"/>
              <a:t>”</a:t>
            </a:r>
            <a:r>
              <a:rPr lang="zh-CN" altLang="en-US"/>
              <a:t>异曲同工</a:t>
            </a:r>
            <a:r>
              <a:rPr lang="en-US" altLang="zh-CN"/>
              <a:t>，</a:t>
            </a:r>
            <a:r>
              <a:rPr lang="zh-CN" altLang="en-US"/>
              <a:t>都从正面描写路难行。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李白的《蜀道难》与本诗虽为同题古诗</a:t>
            </a:r>
            <a:r>
              <a:rPr lang="en-US" altLang="zh-CN"/>
              <a:t>，</a:t>
            </a:r>
            <a:r>
              <a:rPr lang="zh-CN" altLang="en-US"/>
              <a:t>但本诗语言相对整饬</a:t>
            </a:r>
            <a:r>
              <a:rPr lang="en-US" altLang="zh-CN"/>
              <a:t>，</a:t>
            </a:r>
            <a:r>
              <a:rPr lang="zh-CN" altLang="en-US"/>
              <a:t>李诗语言形式灵活。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407733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本题考查鉴赏古代诗歌的能力。</a:t>
            </a:r>
            <a:r>
              <a:rPr lang="en-US" altLang="zh-CN" dirty="0"/>
              <a:t>C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都从正面描写路难行</a:t>
            </a:r>
            <a:r>
              <a:rPr lang="en-US" altLang="zh-CN" dirty="0"/>
              <a:t>”</a:t>
            </a:r>
            <a:r>
              <a:rPr lang="zh-CN" altLang="en-US" dirty="0"/>
              <a:t>错误。五、六两句和李诗都是侧面烘托的手法。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6527800" y="162877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C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34048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7.</a:t>
            </a:r>
            <a:r>
              <a:rPr lang="zh-CN" altLang="en-US"/>
              <a:t>该诗与李白的《蜀道难》为同题诗</a:t>
            </a:r>
            <a:r>
              <a:rPr lang="en-US" altLang="zh-CN"/>
              <a:t>，</a:t>
            </a:r>
            <a:r>
              <a:rPr lang="zh-CN" altLang="en-US"/>
              <a:t>两首诗表达的思想感情有何异同</a:t>
            </a:r>
            <a:r>
              <a:rPr lang="en-US" altLang="zh-CN"/>
              <a:t>?</a:t>
            </a:r>
            <a:r>
              <a:rPr lang="zh-CN" altLang="en-US"/>
              <a:t>请结合诗句简要概括。　　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23240" y="5014595"/>
            <a:ext cx="1028573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【答案】相同点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: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两首诗都描写了蜀道的险峻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感叹蜀道难行。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不同点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: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李诗除了感叹蜀道难行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表达对朋友的劝诫之意外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还从国家角度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表达了叛贼可能据险叛乱的政治隐忧。杨诗由对蜀道难行的感叹出发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进一步从个体的角度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抒发了对人心险恶</a:t>
            </a:r>
            <a:r>
              <a:rPr lang="en-US" altLang="zh-CN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世道难行的愁苦之情。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1978660"/>
            <a:ext cx="10880725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本题考查评价古代诗歌的思想内容和作者的观点态度的能力。李白《蜀道难》的主旨</a:t>
            </a:r>
            <a:r>
              <a:rPr lang="en-US" altLang="zh-CN" dirty="0"/>
              <a:t>，</a:t>
            </a:r>
            <a:r>
              <a:rPr lang="zh-CN" altLang="en-US" dirty="0"/>
              <a:t>可以从写作背景和诗歌结尾处议论的句子把握。《蜀道难》是乐府旧题</a:t>
            </a:r>
            <a:r>
              <a:rPr lang="en-US" altLang="zh-CN" dirty="0"/>
              <a:t>，</a:t>
            </a:r>
            <a:r>
              <a:rPr lang="zh-CN" altLang="en-US" dirty="0"/>
              <a:t>内容多以山川之险言蜀道之难。李白袭用乐府古题而推陈出新。这首诗大约作于唐玄宗天宝初诗人在长安之时</a:t>
            </a:r>
            <a:r>
              <a:rPr lang="en-US" altLang="zh-CN" dirty="0"/>
              <a:t>，</a:t>
            </a:r>
            <a:r>
              <a:rPr lang="zh-CN" altLang="en-US" dirty="0"/>
              <a:t>从诗的内容来看</a:t>
            </a:r>
            <a:r>
              <a:rPr lang="en-US" altLang="zh-CN" dirty="0"/>
              <a:t>，</a:t>
            </a:r>
            <a:r>
              <a:rPr lang="zh-CN" altLang="en-US" dirty="0"/>
              <a:t>很可能是诗人在长安时为送别友人而作。诗人反复咏叹</a:t>
            </a:r>
            <a:r>
              <a:rPr lang="en-US" altLang="zh-CN" dirty="0"/>
              <a:t>“</a:t>
            </a:r>
            <a:r>
              <a:rPr lang="zh-CN" altLang="en-US" dirty="0"/>
              <a:t>蜀道之难</a:t>
            </a:r>
            <a:r>
              <a:rPr lang="en-US" altLang="zh-CN" dirty="0"/>
              <a:t>，</a:t>
            </a:r>
            <a:r>
              <a:rPr lang="zh-CN" altLang="en-US" dirty="0"/>
              <a:t>难于上青天</a:t>
            </a:r>
            <a:r>
              <a:rPr lang="en-US" altLang="zh-CN" dirty="0"/>
              <a:t>”</a:t>
            </a:r>
            <a:r>
              <a:rPr lang="zh-CN" altLang="en-US" dirty="0"/>
              <a:t>感叹蜀道难行</a:t>
            </a:r>
            <a:r>
              <a:rPr lang="en-US" altLang="zh-CN" dirty="0"/>
              <a:t>，</a:t>
            </a:r>
            <a:r>
              <a:rPr lang="zh-CN" altLang="en-US" dirty="0"/>
              <a:t>感慨</a:t>
            </a:r>
            <a:r>
              <a:rPr lang="en-US" altLang="zh-CN" dirty="0"/>
              <a:t>“</a:t>
            </a:r>
            <a:r>
              <a:rPr lang="zh-CN" altLang="en-US" dirty="0"/>
              <a:t>锦城虽云乐</a:t>
            </a:r>
            <a:r>
              <a:rPr lang="en-US" altLang="zh-CN" dirty="0"/>
              <a:t>，</a:t>
            </a:r>
            <a:r>
              <a:rPr lang="zh-CN" altLang="en-US" dirty="0"/>
              <a:t>不如早还家</a:t>
            </a:r>
            <a:r>
              <a:rPr lang="en-US" altLang="zh-CN" dirty="0"/>
              <a:t>”</a:t>
            </a:r>
            <a:r>
              <a:rPr lang="zh-CN" altLang="en-US" dirty="0"/>
              <a:t>表达对朋友的劝诫。诗歌结尾</a:t>
            </a:r>
            <a:r>
              <a:rPr lang="en-US" altLang="zh-CN" dirty="0"/>
              <a:t>“</a:t>
            </a:r>
            <a:r>
              <a:rPr lang="zh-CN" altLang="en-US" dirty="0"/>
              <a:t>所守或匪亲</a:t>
            </a:r>
            <a:r>
              <a:rPr lang="en-US" altLang="zh-CN" dirty="0"/>
              <a:t>，</a:t>
            </a:r>
            <a:r>
              <a:rPr lang="zh-CN" altLang="en-US" dirty="0"/>
              <a:t>化为狼与豺。朝避猛虎</a:t>
            </a:r>
            <a:r>
              <a:rPr lang="en-US" altLang="zh-CN" dirty="0"/>
              <a:t>，</a:t>
            </a:r>
            <a:r>
              <a:rPr lang="zh-CN" altLang="en-US" dirty="0"/>
              <a:t>夕避长蛇</a:t>
            </a:r>
            <a:r>
              <a:rPr lang="en-US" altLang="zh-CN" dirty="0"/>
              <a:t>，</a:t>
            </a:r>
            <a:r>
              <a:rPr lang="zh-CN" altLang="en-US" dirty="0"/>
              <a:t>磨牙吮血</a:t>
            </a:r>
            <a:r>
              <a:rPr lang="en-US" altLang="zh-CN" dirty="0"/>
              <a:t>，</a:t>
            </a:r>
            <a:r>
              <a:rPr lang="zh-CN" altLang="en-US" dirty="0"/>
              <a:t>杀人如麻</a:t>
            </a:r>
            <a:r>
              <a:rPr lang="en-US" altLang="zh-CN" dirty="0"/>
              <a:t>”</a:t>
            </a:r>
            <a:r>
              <a:rPr lang="zh-CN" altLang="en-US" dirty="0"/>
              <a:t>从剑阁的险要引出对政治形势的描写。他化用西晋张载《剑阁铭》中</a:t>
            </a:r>
            <a:r>
              <a:rPr lang="en-US" altLang="zh-CN" dirty="0"/>
              <a:t>“</a:t>
            </a:r>
            <a:r>
              <a:rPr lang="zh-CN" altLang="en-US" dirty="0"/>
              <a:t>形胜之地</a:t>
            </a:r>
            <a:r>
              <a:rPr lang="en-US" altLang="zh-CN" dirty="0"/>
              <a:t>，</a:t>
            </a:r>
            <a:r>
              <a:rPr lang="zh-CN" altLang="en-US" dirty="0"/>
              <a:t>匪亲勿居</a:t>
            </a:r>
            <a:r>
              <a:rPr lang="en-US" altLang="zh-CN" dirty="0"/>
              <a:t>”</a:t>
            </a:r>
            <a:r>
              <a:rPr lang="zh-CN" altLang="en-US" dirty="0"/>
              <a:t>的语句</a:t>
            </a:r>
            <a:r>
              <a:rPr lang="en-US" altLang="zh-CN" dirty="0"/>
              <a:t>，</a:t>
            </a:r>
            <a:r>
              <a:rPr lang="zh-CN" altLang="en-US" dirty="0"/>
              <a:t>劝人引为鉴戒</a:t>
            </a:r>
            <a:r>
              <a:rPr lang="en-US" altLang="zh-CN" dirty="0"/>
              <a:t>，</a:t>
            </a:r>
            <a:r>
              <a:rPr lang="zh-CN" altLang="en-US" dirty="0"/>
              <a:t>警惕战乱的发生</a:t>
            </a:r>
            <a:r>
              <a:rPr lang="en-US" altLang="zh-CN" dirty="0"/>
              <a:t>，</a:t>
            </a:r>
            <a:r>
              <a:rPr lang="zh-CN" altLang="en-US" dirty="0"/>
              <a:t>并联系当时的社会背景</a:t>
            </a:r>
            <a:r>
              <a:rPr lang="en-US" altLang="zh-CN" dirty="0"/>
              <a:t>，</a:t>
            </a:r>
            <a:r>
              <a:rPr lang="zh-CN" altLang="en-US" dirty="0"/>
              <a:t>揭露了蜀中豺狼的</a:t>
            </a:r>
            <a:r>
              <a:rPr lang="en-US" altLang="zh-CN" dirty="0"/>
              <a:t>“</a:t>
            </a:r>
            <a:r>
              <a:rPr lang="zh-CN" altLang="en-US" dirty="0"/>
              <a:t>磨牙吮血</a:t>
            </a:r>
            <a:r>
              <a:rPr lang="en-US" altLang="zh-CN" dirty="0"/>
              <a:t>，</a:t>
            </a:r>
            <a:r>
              <a:rPr lang="zh-CN" altLang="en-US" dirty="0"/>
              <a:t>杀人如麻</a:t>
            </a:r>
            <a:r>
              <a:rPr lang="en-US" altLang="zh-CN" dirty="0"/>
              <a:t>”，</a:t>
            </a:r>
            <a:r>
              <a:rPr lang="zh-CN" altLang="en-US" dirty="0"/>
              <a:t>从而表达了对国事的忧虑与关切。杨士奇诗</a:t>
            </a:r>
            <a:r>
              <a:rPr lang="en-US" altLang="zh-CN" dirty="0"/>
              <a:t>“</a:t>
            </a:r>
            <a:r>
              <a:rPr lang="zh-CN" altLang="en-US" dirty="0"/>
              <a:t>蜀山峨峨连剑阁</a:t>
            </a:r>
            <a:r>
              <a:rPr lang="en-US" altLang="zh-CN" dirty="0"/>
              <a:t>，</a:t>
            </a:r>
            <a:r>
              <a:rPr lang="zh-CN" altLang="en-US" dirty="0"/>
              <a:t>百丈飞崖俯奔壑</a:t>
            </a:r>
            <a:r>
              <a:rPr lang="en-US" altLang="zh-CN" dirty="0"/>
              <a:t>”“</a:t>
            </a:r>
            <a:r>
              <a:rPr lang="zh-CN" altLang="en-US" dirty="0"/>
              <a:t>逶迤鸟道出云中</a:t>
            </a:r>
            <a:r>
              <a:rPr lang="en-US" altLang="zh-CN" dirty="0"/>
              <a:t>，</a:t>
            </a:r>
            <a:r>
              <a:rPr lang="zh-CN" altLang="en-US" dirty="0"/>
              <a:t>江横石栈凌虚空</a:t>
            </a:r>
            <a:r>
              <a:rPr lang="en-US" altLang="zh-CN" dirty="0"/>
              <a:t>”</a:t>
            </a:r>
            <a:r>
              <a:rPr lang="zh-CN" altLang="en-US" dirty="0"/>
              <a:t>描摹蜀山的高峻和蜀道之险</a:t>
            </a:r>
            <a:r>
              <a:rPr lang="en-US" altLang="zh-CN" dirty="0"/>
              <a:t>；</a:t>
            </a:r>
            <a:r>
              <a:rPr lang="en-US" altLang="zh-CN" dirty="0"/>
              <a:t>“</a:t>
            </a:r>
            <a:r>
              <a:rPr lang="zh-CN" altLang="en-US" dirty="0"/>
              <a:t>由来此路险莫当</a:t>
            </a:r>
            <a:r>
              <a:rPr lang="en-US" altLang="zh-CN" dirty="0"/>
              <a:t>”</a:t>
            </a:r>
            <a:r>
              <a:rPr lang="zh-CN" altLang="en-US" dirty="0"/>
              <a:t>直接感叹蜀道的险峻。诗的主旨句是最后两句</a:t>
            </a:r>
            <a:r>
              <a:rPr lang="en-US" altLang="zh-CN" dirty="0"/>
              <a:t>，</a:t>
            </a:r>
            <a:r>
              <a:rPr lang="zh-CN" altLang="en-US" dirty="0"/>
              <a:t>诗旨比较明显。</a:t>
            </a:r>
            <a:r>
              <a:rPr lang="en-US" altLang="zh-CN" dirty="0"/>
              <a:t>“</a:t>
            </a:r>
            <a:r>
              <a:rPr lang="zh-CN" altLang="en-US" dirty="0"/>
              <a:t>未若人心有崎曲</a:t>
            </a:r>
            <a:r>
              <a:rPr lang="en-US" altLang="zh-CN" dirty="0"/>
              <a:t>，</a:t>
            </a:r>
            <a:r>
              <a:rPr lang="zh-CN" altLang="en-US" dirty="0"/>
              <a:t>眼前十步能摧毂</a:t>
            </a:r>
            <a:r>
              <a:rPr lang="en-US" altLang="zh-CN" dirty="0"/>
              <a:t>”</a:t>
            </a:r>
            <a:r>
              <a:rPr lang="zh-CN" altLang="en-US" dirty="0"/>
              <a:t>从感叹蜀道艰险引申到感叹世道人心的险恶</a:t>
            </a:r>
            <a:r>
              <a:rPr lang="en-US" altLang="zh-CN" dirty="0"/>
              <a:t>，</a:t>
            </a:r>
            <a:r>
              <a:rPr lang="zh-CN" altLang="en-US" dirty="0"/>
              <a:t>流露出世道难行之愁。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49275" y="1341120"/>
            <a:ext cx="11380470" cy="3412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       </a:t>
            </a:r>
            <a:r>
              <a:rPr lang="zh-CN" altLang="en-US" dirty="0"/>
              <a:t>古代诗歌阅读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武 侯 祠</a:t>
            </a:r>
            <a:endParaRPr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佚　名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剑江春水绿沄沄</a:t>
            </a:r>
            <a:r>
              <a:rPr lang="en-US" altLang="zh-CN" dirty="0"/>
              <a:t>，</a:t>
            </a:r>
            <a:r>
              <a:rPr lang="zh-CN" altLang="en-US" dirty="0"/>
              <a:t>五丈原头日又曛。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旧业未能归后主</a:t>
            </a:r>
            <a:r>
              <a:rPr lang="en-US" altLang="zh-CN" dirty="0"/>
              <a:t>，</a:t>
            </a:r>
            <a:r>
              <a:rPr lang="zh-CN" altLang="en-US" dirty="0"/>
              <a:t>大星先已落前军。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南阳祠宇空秋草</a:t>
            </a:r>
            <a:r>
              <a:rPr lang="en-US" altLang="zh-CN" dirty="0"/>
              <a:t>，</a:t>
            </a:r>
            <a:r>
              <a:rPr lang="zh-CN" altLang="en-US" dirty="0"/>
              <a:t>西蜀关山隔暮云。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dirty="0"/>
              <a:t>正统不慙</a:t>
            </a:r>
            <a:r>
              <a:rPr lang="zh-CN" altLang="en-US" baseline="30000" dirty="0"/>
              <a:t>【注】</a:t>
            </a:r>
            <a:r>
              <a:rPr lang="zh-CN" altLang="en-US" dirty="0"/>
              <a:t>传万古</a:t>
            </a:r>
            <a:r>
              <a:rPr lang="en-US" altLang="zh-CN" dirty="0"/>
              <a:t>，</a:t>
            </a:r>
            <a:r>
              <a:rPr lang="zh-CN" altLang="en-US" dirty="0"/>
              <a:t>莫将成败论三分。</a:t>
            </a:r>
            <a:endParaRPr lang="zh-CN" altLang="en-US" dirty="0"/>
          </a:p>
          <a:p>
            <a:pPr indent="457200" algn="ctr">
              <a:lnSpc>
                <a:spcPct val="150000"/>
              </a:lnSpc>
            </a:pPr>
            <a:r>
              <a:rPr lang="zh-CN" altLang="en-US" sz="1600" dirty="0"/>
              <a:t>【注】慙</a:t>
            </a:r>
            <a:r>
              <a:rPr lang="en-US" altLang="zh-CN" sz="1600" dirty="0"/>
              <a:t>:</a:t>
            </a:r>
            <a:r>
              <a:rPr lang="zh-CN" altLang="en-US" sz="1600" dirty="0"/>
              <a:t>惭愧。</a:t>
            </a:r>
            <a:endParaRPr lang="zh-CN" altLang="en-US" sz="16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35915" y="836930"/>
            <a:ext cx="3568065" cy="548005"/>
            <a:chOff x="1216" y="1555"/>
            <a:chExt cx="5619" cy="863"/>
          </a:xfrm>
        </p:grpSpPr>
        <p:sp>
          <p:nvSpPr>
            <p:cNvPr id="22" name="文本框 21"/>
            <p:cNvSpPr txBox="1"/>
            <p:nvPr>
              <p:custDataLst>
                <p:tags r:id="rId3"/>
              </p:custDataLst>
            </p:nvPr>
          </p:nvSpPr>
          <p:spPr>
            <a:xfrm>
              <a:off x="2182" y="1565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23" name="图片 22" descr="模板图标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216" y="1555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8.</a:t>
            </a:r>
            <a:r>
              <a:rPr lang="zh-CN" altLang="en-US"/>
              <a:t>下列对本诗的理解和赏析不正确的一项是</a:t>
            </a:r>
            <a:r>
              <a:rPr lang="en-US" altLang="zh-CN"/>
              <a:t>	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A.</a:t>
            </a:r>
            <a:r>
              <a:rPr lang="zh-CN" altLang="en-US"/>
              <a:t>首联描写诸葛亮北伐必经的剑江的春水明净而湍急</a:t>
            </a:r>
            <a:r>
              <a:rPr lang="en-US" altLang="zh-CN"/>
              <a:t>，</a:t>
            </a:r>
            <a:r>
              <a:rPr lang="zh-CN" altLang="en-US"/>
              <a:t>他殒亡之地五丈原的日光昏暗。这两句写景为下文奠定了情感基调。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B.</a:t>
            </a:r>
            <a:r>
              <a:rPr lang="zh-CN" altLang="en-US"/>
              <a:t>颈联与《蜀相》中的</a:t>
            </a:r>
            <a:r>
              <a:rPr lang="en-US" altLang="zh-CN"/>
              <a:t>“</a:t>
            </a:r>
            <a:r>
              <a:rPr lang="zh-CN" altLang="en-US"/>
              <a:t>映阶碧草自春色</a:t>
            </a:r>
            <a:r>
              <a:rPr lang="en-US" altLang="zh-CN"/>
              <a:t>，</a:t>
            </a:r>
            <a:r>
              <a:rPr lang="zh-CN" altLang="en-US"/>
              <a:t>隔叶黄鹂空好音</a:t>
            </a:r>
            <a:r>
              <a:rPr lang="en-US" altLang="zh-CN"/>
              <a:t>”</a:t>
            </a:r>
            <a:r>
              <a:rPr lang="zh-CN" altLang="en-US"/>
              <a:t>都是借景抒情的佳句</a:t>
            </a:r>
            <a:r>
              <a:rPr lang="en-US" altLang="zh-CN"/>
              <a:t>，</a:t>
            </a:r>
            <a:r>
              <a:rPr lang="zh-CN" altLang="en-US"/>
              <a:t>均运用了以哀景衬托哀情的手法来表情达意。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C.</a:t>
            </a:r>
            <a:r>
              <a:rPr lang="zh-CN" altLang="en-US"/>
              <a:t>尾联通过</a:t>
            </a:r>
            <a:r>
              <a:rPr lang="en-US" altLang="zh-CN"/>
              <a:t>“</a:t>
            </a:r>
            <a:r>
              <a:rPr lang="zh-CN" altLang="en-US"/>
              <a:t>不慙</a:t>
            </a:r>
            <a:r>
              <a:rPr lang="en-US" altLang="zh-CN"/>
              <a:t>”“</a:t>
            </a:r>
            <a:r>
              <a:rPr lang="zh-CN" altLang="en-US"/>
              <a:t>莫将</a:t>
            </a:r>
            <a:r>
              <a:rPr lang="en-US" altLang="zh-CN"/>
              <a:t>”</a:t>
            </a:r>
            <a:r>
              <a:rPr lang="zh-CN" altLang="en-US"/>
              <a:t>这样的否定性词语</a:t>
            </a:r>
            <a:r>
              <a:rPr lang="en-US" altLang="zh-CN"/>
              <a:t>，</a:t>
            </a:r>
            <a:r>
              <a:rPr lang="zh-CN" altLang="en-US"/>
              <a:t>表明作者对诸葛亮的评价态度</a:t>
            </a:r>
            <a:r>
              <a:rPr lang="en-US" altLang="zh-CN"/>
              <a:t>，</a:t>
            </a:r>
            <a:r>
              <a:rPr lang="zh-CN" altLang="en-US"/>
              <a:t>以议论的表达方式结尾</a:t>
            </a:r>
            <a:r>
              <a:rPr lang="en-US" altLang="zh-CN"/>
              <a:t>，</a:t>
            </a:r>
            <a:r>
              <a:rPr lang="zh-CN" altLang="en-US"/>
              <a:t>丰富了诗歌的思想内涵。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D.</a:t>
            </a:r>
            <a:r>
              <a:rPr lang="zh-CN" altLang="en-US"/>
              <a:t>本首诗语言风格与杜甫的《蜀相》有所不同</a:t>
            </a:r>
            <a:r>
              <a:rPr lang="en-US" altLang="zh-CN"/>
              <a:t>，</a:t>
            </a:r>
            <a:r>
              <a:rPr lang="zh-CN" altLang="en-US"/>
              <a:t>杜甫诗歌沉郁蕴藉</a:t>
            </a:r>
            <a:r>
              <a:rPr lang="en-US" altLang="zh-CN"/>
              <a:t>，</a:t>
            </a:r>
            <a:r>
              <a:rPr lang="zh-CN" altLang="en-US"/>
              <a:t>相比之下本首诗歌显得直白刻露。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623570" y="537210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本题考查鉴赏古代诗歌的能力。</a:t>
            </a:r>
            <a:r>
              <a:rPr lang="en-US" altLang="zh-CN" dirty="0"/>
              <a:t>B</a:t>
            </a:r>
            <a:r>
              <a:rPr lang="zh-CN" altLang="en-US" dirty="0"/>
              <a:t>项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均运用了以哀景衬托哀情的手法</a:t>
            </a:r>
            <a:r>
              <a:rPr lang="en-US" altLang="zh-CN" dirty="0"/>
              <a:t>”</a:t>
            </a:r>
            <a:r>
              <a:rPr lang="zh-CN" altLang="en-US" dirty="0"/>
              <a:t>错误。《蜀相》的颔联运用了以乐景写哀情的反衬手法。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5591810" y="1628775"/>
            <a:ext cx="505460" cy="454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B</a:t>
            </a:r>
            <a:r>
              <a:rPr lang="zh-CN" altLang="en-US"/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9.</a:t>
            </a:r>
            <a:r>
              <a:rPr lang="zh-CN" altLang="en-US"/>
              <a:t>本诗表达了诗人哪些情感</a:t>
            </a:r>
            <a:r>
              <a:rPr lang="en-US" altLang="zh-CN"/>
              <a:t>?</a:t>
            </a:r>
            <a:r>
              <a:rPr lang="zh-CN" altLang="en-US"/>
              <a:t>请结合诗句简要分析。</a:t>
            </a:r>
            <a:r>
              <a:rPr lang="zh-CN" altLang="en-US"/>
              <a:t>　　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51180" y="4869815"/>
            <a:ext cx="1028573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(1)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对诸葛亮功业未成、壮志未酬的惋惜之情。诸葛亮想统一中原的大业还没有完成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就在军中死去了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表达了诗人对诸葛亮功业未成的惋惜之情。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(2)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对诸葛亮的敬仰、怀念和哀悼之情。写武侯祠前凄凉的景物来表达对诸葛亮的敬仰、怀念和哀悼之情。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(3)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对诸葛亮一生事迹的肯定评价。认为不要因为汉室正统不传万古而惭愧</a:t>
            </a:r>
            <a:r>
              <a:rPr lang="en-US" altLang="zh-CN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，</a:t>
            </a:r>
            <a:r>
              <a:rPr lang="zh-CN" altLang="en-US" u="sng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谈论三国的历史也不能以成败论英雄。</a:t>
            </a:r>
            <a:endParaRPr lang="zh-CN" altLang="en-US" u="sng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32410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本题考查评价古代诗歌的思想内容和作者的观点态度的能力。颔联</a:t>
            </a:r>
            <a:r>
              <a:rPr lang="en-US" altLang="zh-CN" dirty="0"/>
              <a:t>“</a:t>
            </a:r>
            <a:r>
              <a:rPr lang="zh-CN" altLang="en-US" dirty="0"/>
              <a:t>旧业未能归后主</a:t>
            </a:r>
            <a:r>
              <a:rPr lang="en-US" altLang="zh-CN" dirty="0"/>
              <a:t>，</a:t>
            </a:r>
            <a:r>
              <a:rPr lang="zh-CN" altLang="en-US" dirty="0"/>
              <a:t>大星先已落前军</a:t>
            </a:r>
            <a:r>
              <a:rPr lang="en-US" altLang="zh-CN" dirty="0"/>
              <a:t>”</a:t>
            </a:r>
            <a:r>
              <a:rPr lang="zh-CN" altLang="en-US" dirty="0"/>
              <a:t>意思是</a:t>
            </a:r>
            <a:r>
              <a:rPr lang="en-US" altLang="zh-CN" dirty="0"/>
              <a:t>，</a:t>
            </a:r>
            <a:r>
              <a:rPr lang="zh-CN" altLang="en-US" dirty="0"/>
              <a:t>原有基业还未能由刘禅控制</a:t>
            </a:r>
            <a:r>
              <a:rPr lang="en-US" altLang="zh-CN" dirty="0"/>
              <a:t>，</a:t>
            </a:r>
            <a:r>
              <a:rPr lang="zh-CN" altLang="en-US" dirty="0"/>
              <a:t>你已经巨星陨落</a:t>
            </a:r>
            <a:r>
              <a:rPr lang="en-US" altLang="zh-CN" dirty="0"/>
              <a:t>，</a:t>
            </a:r>
            <a:r>
              <a:rPr lang="zh-CN" altLang="en-US" dirty="0"/>
              <a:t>病死军营。诸葛亮想统一中原的大业还没有完成</a:t>
            </a:r>
            <a:r>
              <a:rPr lang="en-US" altLang="zh-CN" dirty="0"/>
              <a:t>，</a:t>
            </a:r>
            <a:r>
              <a:rPr lang="zh-CN" altLang="en-US" dirty="0"/>
              <a:t>就在军中死去了</a:t>
            </a:r>
            <a:r>
              <a:rPr lang="en-US" altLang="zh-CN" dirty="0"/>
              <a:t>，</a:t>
            </a:r>
            <a:r>
              <a:rPr lang="zh-CN" altLang="en-US" dirty="0"/>
              <a:t>表达了诗人对诸葛亮功业未成的惋惜之情。本首诗歌</a:t>
            </a:r>
            <a:r>
              <a:rPr lang="en-US" altLang="zh-CN" dirty="0"/>
              <a:t>“</a:t>
            </a:r>
            <a:r>
              <a:rPr lang="zh-CN" altLang="en-US" dirty="0"/>
              <a:t>五丈原头日又曛</a:t>
            </a:r>
            <a:r>
              <a:rPr lang="en-US" altLang="zh-CN" dirty="0"/>
              <a:t>”“</a:t>
            </a:r>
            <a:r>
              <a:rPr lang="zh-CN" altLang="en-US" dirty="0"/>
              <a:t>南阳祠宇空秋草</a:t>
            </a:r>
            <a:r>
              <a:rPr lang="en-US" altLang="zh-CN" dirty="0"/>
              <a:t>，</a:t>
            </a:r>
            <a:r>
              <a:rPr lang="zh-CN" altLang="en-US" dirty="0"/>
              <a:t>西蜀关山隔暮云</a:t>
            </a:r>
            <a:r>
              <a:rPr lang="en-US" altLang="zh-CN" dirty="0"/>
              <a:t>”</a:t>
            </a:r>
            <a:r>
              <a:rPr lang="zh-CN" altLang="en-US" dirty="0"/>
              <a:t>的描写抒情中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日曛</a:t>
            </a:r>
            <a:r>
              <a:rPr lang="en-US" altLang="zh-CN" dirty="0"/>
              <a:t>”“</a:t>
            </a:r>
            <a:r>
              <a:rPr lang="zh-CN" altLang="en-US" dirty="0"/>
              <a:t>秋草</a:t>
            </a:r>
            <a:r>
              <a:rPr lang="en-US" altLang="zh-CN" dirty="0"/>
              <a:t>”“</a:t>
            </a:r>
            <a:r>
              <a:rPr lang="zh-CN" altLang="en-US" dirty="0"/>
              <a:t>暮云</a:t>
            </a:r>
            <a:r>
              <a:rPr lang="en-US" altLang="zh-CN" dirty="0"/>
              <a:t>”</a:t>
            </a:r>
            <a:r>
              <a:rPr lang="zh-CN" altLang="en-US" dirty="0"/>
              <a:t>是典型的哀景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又</a:t>
            </a:r>
            <a:r>
              <a:rPr lang="en-US" altLang="zh-CN" dirty="0"/>
              <a:t>”“</a:t>
            </a:r>
            <a:r>
              <a:rPr lang="zh-CN" altLang="en-US" dirty="0"/>
              <a:t>空</a:t>
            </a:r>
            <a:r>
              <a:rPr lang="en-US" altLang="zh-CN" dirty="0"/>
              <a:t>”“</a:t>
            </a:r>
            <a:r>
              <a:rPr lang="zh-CN" altLang="en-US" dirty="0"/>
              <a:t>隔</a:t>
            </a:r>
            <a:r>
              <a:rPr lang="en-US" altLang="zh-CN" dirty="0"/>
              <a:t>”</a:t>
            </a:r>
            <a:r>
              <a:rPr lang="zh-CN" altLang="en-US" dirty="0"/>
              <a:t>渗透了作者的复杂情感</a:t>
            </a:r>
            <a:r>
              <a:rPr lang="en-US" altLang="zh-CN" dirty="0"/>
              <a:t>，</a:t>
            </a:r>
            <a:r>
              <a:rPr lang="zh-CN" altLang="en-US" dirty="0"/>
              <a:t>寓情于景</a:t>
            </a:r>
            <a:r>
              <a:rPr lang="en-US" altLang="zh-CN" dirty="0"/>
              <a:t>，</a:t>
            </a:r>
            <a:r>
              <a:rPr lang="zh-CN" altLang="en-US" dirty="0"/>
              <a:t>通过写武侯祠前凄凉的景物来表达对诸葛亮的敬仰、怀念和哀悼之情。尾联</a:t>
            </a:r>
            <a:r>
              <a:rPr lang="en-US" altLang="zh-CN" dirty="0"/>
              <a:t>“</a:t>
            </a:r>
            <a:r>
              <a:rPr lang="zh-CN" altLang="en-US" dirty="0"/>
              <a:t>正统不慙传万古</a:t>
            </a:r>
            <a:r>
              <a:rPr lang="en-US" altLang="zh-CN" dirty="0"/>
              <a:t>，</a:t>
            </a:r>
            <a:r>
              <a:rPr lang="zh-CN" altLang="en-US" dirty="0"/>
              <a:t>莫将成败论三分</a:t>
            </a:r>
            <a:r>
              <a:rPr lang="en-US" altLang="zh-CN" dirty="0"/>
              <a:t>”</a:t>
            </a:r>
            <a:r>
              <a:rPr lang="zh-CN" altLang="en-US" dirty="0"/>
              <a:t>意思是</a:t>
            </a:r>
            <a:r>
              <a:rPr lang="en-US" altLang="zh-CN" dirty="0"/>
              <a:t>，</a:t>
            </a:r>
            <a:r>
              <a:rPr lang="zh-CN" altLang="en-US" dirty="0"/>
              <a:t>汉室正统未续</a:t>
            </a:r>
            <a:r>
              <a:rPr lang="en-US" altLang="zh-CN" dirty="0"/>
              <a:t>，</a:t>
            </a:r>
            <a:r>
              <a:rPr lang="zh-CN" altLang="en-US" dirty="0"/>
              <a:t>名声流传万古</a:t>
            </a:r>
            <a:r>
              <a:rPr lang="en-US" altLang="zh-CN" dirty="0"/>
              <a:t>，</a:t>
            </a:r>
            <a:r>
              <a:rPr lang="zh-CN" altLang="en-US" dirty="0"/>
              <a:t>不要以成和败</a:t>
            </a:r>
            <a:r>
              <a:rPr lang="en-US" altLang="zh-CN" dirty="0"/>
              <a:t>，</a:t>
            </a:r>
            <a:r>
              <a:rPr lang="zh-CN" altLang="en-US" dirty="0"/>
              <a:t>论列三国英雄。以议论作结</a:t>
            </a:r>
            <a:r>
              <a:rPr lang="en-US" altLang="zh-CN" dirty="0"/>
              <a:t>，</a:t>
            </a:r>
            <a:r>
              <a:rPr lang="zh-CN" altLang="en-US" dirty="0"/>
              <a:t>通过</a:t>
            </a:r>
            <a:r>
              <a:rPr lang="en-US" altLang="zh-CN" dirty="0"/>
              <a:t>“</a:t>
            </a:r>
            <a:r>
              <a:rPr lang="zh-CN" altLang="en-US" dirty="0"/>
              <a:t>不慙</a:t>
            </a:r>
            <a:r>
              <a:rPr lang="en-US" altLang="zh-CN" dirty="0"/>
              <a:t>”“</a:t>
            </a:r>
            <a:r>
              <a:rPr lang="zh-CN" altLang="en-US" dirty="0"/>
              <a:t>莫将</a:t>
            </a:r>
            <a:r>
              <a:rPr lang="en-US" altLang="zh-CN" dirty="0"/>
              <a:t>”</a:t>
            </a:r>
            <a:r>
              <a:rPr lang="zh-CN" altLang="en-US" dirty="0"/>
              <a:t>这样的否定性词语</a:t>
            </a:r>
            <a:r>
              <a:rPr lang="en-US" altLang="zh-CN" dirty="0"/>
              <a:t>，</a:t>
            </a:r>
            <a:r>
              <a:rPr lang="zh-CN" altLang="en-US" dirty="0"/>
              <a:t>表明作者对诸葛亮的评价态度</a:t>
            </a:r>
            <a:r>
              <a:rPr lang="en-US" altLang="zh-CN" dirty="0"/>
              <a:t>，</a:t>
            </a:r>
            <a:r>
              <a:rPr lang="zh-CN" altLang="en-US" dirty="0"/>
              <a:t>对诸葛亮一生事迹作出肯定的评价。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67940" y="3501390"/>
            <a:ext cx="63944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蜀道难　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蜀相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511675" y="1917065"/>
            <a:ext cx="37769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第一单元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83205" y="2996565"/>
            <a:ext cx="606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蜀道难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03295" y="3860800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87420" y="2539008"/>
            <a:ext cx="2987675" cy="975717"/>
            <a:chOff x="7559" y="2332"/>
            <a:chExt cx="4705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856" y="2562"/>
              <a:ext cx="340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r>
                <a:rPr lang="en-US" altLang="zh-CN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/</a:t>
              </a:r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激思辨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87420" y="1321439"/>
            <a:ext cx="4080510" cy="768370"/>
            <a:chOff x="6297" y="1430"/>
            <a:chExt cx="6426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216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7" name="TextBox 40"/>
          <p:cNvSpPr txBox="1"/>
          <p:nvPr/>
        </p:nvSpPr>
        <p:spPr>
          <a:xfrm>
            <a:off x="4367530" y="4364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2"/>
            </p:custDataLst>
          </p:nvPr>
        </p:nvSpPr>
        <p:spPr>
          <a:xfrm>
            <a:off x="4415790" y="386080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0" name="TextBox 40"/>
          <p:cNvSpPr txBox="1"/>
          <p:nvPr>
            <p:custDataLst>
              <p:tags r:id="rId3"/>
            </p:custDataLst>
          </p:nvPr>
        </p:nvSpPr>
        <p:spPr>
          <a:xfrm>
            <a:off x="4272280" y="314071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83205" y="2996565"/>
            <a:ext cx="60642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蜀相</a:t>
            </a:r>
            <a:endParaRPr lang="zh-CN" altLang="en-US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75685" y="1845945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21" name="矩形: 圆角 12"/>
          <p:cNvSpPr/>
          <p:nvPr/>
        </p:nvSpPr>
        <p:spPr>
          <a:xfrm>
            <a:off x="8009255" y="2135648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5445" y="908963"/>
            <a:ext cx="2987675" cy="975717"/>
            <a:chOff x="7559" y="2332"/>
            <a:chExt cx="4705" cy="1537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856" y="2562"/>
              <a:ext cx="340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r>
                <a:rPr lang="en-US" altLang="zh-CN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/</a:t>
              </a:r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激思辨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29" name="TextBox 39"/>
          <p:cNvSpPr txBox="1"/>
          <p:nvPr/>
        </p:nvSpPr>
        <p:spPr>
          <a:xfrm>
            <a:off x="8832850" y="3428365"/>
            <a:ext cx="1097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刷素养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8813165" y="218313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晒清单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875395" y="3914775"/>
            <a:ext cx="407479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语言文字运用 古代诗歌阅读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75685" y="908054"/>
            <a:ext cx="4080510" cy="768370"/>
            <a:chOff x="6297" y="1430"/>
            <a:chExt cx="6426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216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3575685" y="277241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05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832850" y="2653665"/>
            <a:ext cx="3327400" cy="54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字音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古今异义 一词多义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词类活用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文言句式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" name="矩形: 圆角 12"/>
          <p:cNvSpPr/>
          <p:nvPr/>
        </p:nvSpPr>
        <p:spPr>
          <a:xfrm>
            <a:off x="8009255" y="3327543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06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9" name="矩形: 圆角 11"/>
          <p:cNvSpPr/>
          <p:nvPr/>
        </p:nvSpPr>
        <p:spPr>
          <a:xfrm>
            <a:off x="3582035" y="372491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07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848725" y="4427220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素材范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学以致用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8904605" y="4869180"/>
            <a:ext cx="201739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李白 杜甫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5" name="TextBox 39"/>
          <p:cNvSpPr txBox="1"/>
          <p:nvPr/>
        </p:nvSpPr>
        <p:spPr>
          <a:xfrm>
            <a:off x="4481830" y="2839085"/>
            <a:ext cx="2639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戳考点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4449445" y="220599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对比分析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4449445" y="386842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典藏馆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文常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新知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24" name="TextBox 40"/>
          <p:cNvSpPr txBox="1"/>
          <p:nvPr/>
        </p:nvSpPr>
        <p:spPr>
          <a:xfrm>
            <a:off x="4410075" y="4366895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“五丁开山”的故事 古蜀王的传说</a:t>
            </a:r>
            <a:r>
              <a:rPr lang="en-US" altLang="zh-CN" sz="1465" dirty="0">
                <a:sym typeface="+mn-ea"/>
              </a:rPr>
              <a:t> </a:t>
            </a:r>
            <a:endParaRPr lang="en-US" altLang="zh-CN" sz="1465" dirty="0">
              <a:sym typeface="+mn-ea"/>
            </a:endParaRPr>
          </a:p>
        </p:txBody>
      </p:sp>
      <p:sp>
        <p:nvSpPr>
          <p:cNvPr id="14" name="TextBox 40"/>
          <p:cNvSpPr txBox="1"/>
          <p:nvPr>
            <p:custDataLst>
              <p:tags r:id="rId2"/>
            </p:custDataLst>
          </p:nvPr>
        </p:nvSpPr>
        <p:spPr>
          <a:xfrm>
            <a:off x="4440555" y="3280410"/>
            <a:ext cx="278193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考点解读 考法突破 典题例解 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3"/>
            </p:custDataLst>
          </p:nvPr>
        </p:nvSpPr>
        <p:spPr>
          <a:xfrm>
            <a:off x="4449445" y="177292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0" name="TextBox 40"/>
          <p:cNvSpPr txBox="1"/>
          <p:nvPr>
            <p:custDataLst>
              <p:tags r:id="rId4"/>
            </p:custDataLst>
          </p:nvPr>
        </p:nvSpPr>
        <p:spPr>
          <a:xfrm>
            <a:off x="8718550" y="1510665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文言注释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2" name="矩形: 圆角 10"/>
          <p:cNvSpPr/>
          <p:nvPr>
            <p:custDataLst>
              <p:tags r:id="rId5"/>
            </p:custDataLst>
          </p:nvPr>
        </p:nvSpPr>
        <p:spPr>
          <a:xfrm>
            <a:off x="8044815" y="4365625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08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1" name="矩形: 圆角 11"/>
          <p:cNvSpPr/>
          <p:nvPr/>
        </p:nvSpPr>
        <p:spPr>
          <a:xfrm>
            <a:off x="3565525" y="4784725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09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432935" y="4928235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句子迷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笔有千钧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4465320" y="5426710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李白的月下诗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杜甫心系天下名句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268730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(</a:t>
            </a:r>
            <a:r>
              <a:rPr lang="zh-CN" altLang="en-US"/>
              <a:t>一</a:t>
            </a:r>
            <a:r>
              <a:rPr lang="en-US" altLang="zh-CN"/>
              <a:t>)</a:t>
            </a:r>
            <a:r>
              <a:rPr lang="zh-CN" altLang="en-US"/>
              <a:t>语言文字运用</a:t>
            </a:r>
            <a:r>
              <a:rPr lang="en-US" altLang="en-US"/>
              <a:t>Ⅰ</a:t>
            </a:r>
            <a:endParaRPr lang="en-US" altLang="en-US"/>
          </a:p>
          <a:p>
            <a:pPr>
              <a:lnSpc>
                <a:spcPct val="150000"/>
              </a:lnSpc>
            </a:pPr>
            <a:r>
              <a:rPr lang="zh-CN" altLang="en-US"/>
              <a:t>阅读下面的文字</a:t>
            </a:r>
            <a:r>
              <a:rPr lang="en-US" altLang="zh-CN"/>
              <a:t>，</a:t>
            </a:r>
            <a:r>
              <a:rPr lang="zh-CN" altLang="en-US"/>
              <a:t>完成</a:t>
            </a:r>
            <a:r>
              <a:rPr lang="en-US" altLang="zh-CN"/>
              <a:t>1~3</a:t>
            </a:r>
            <a:r>
              <a:rPr lang="zh-CN" altLang="en-US"/>
              <a:t>题。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    </a:t>
            </a:r>
            <a:r>
              <a:rPr lang="zh-CN" altLang="en-US"/>
              <a:t>文学艺术的繁荣离不开必要的社会条件</a:t>
            </a:r>
            <a:r>
              <a:rPr lang="en-US" altLang="zh-CN"/>
              <a:t>，</a:t>
            </a:r>
            <a:r>
              <a:rPr lang="zh-CN" altLang="en-US"/>
              <a:t>唐诗也是如此。从汉末以来长达四百余年的分裂、混乱的局面结束</a:t>
            </a:r>
            <a:r>
              <a:rPr lang="en-US" altLang="zh-CN"/>
              <a:t>，</a:t>
            </a:r>
            <a:r>
              <a:rPr lang="zh-CN" altLang="en-US"/>
              <a:t>华夏大地上终于迎来了繁盛、统一的大唐帝国。</a:t>
            </a:r>
            <a:r>
              <a:rPr lang="zh-CN" altLang="en-US" u="sng"/>
              <a:t>国力强盛无比</a:t>
            </a:r>
            <a:r>
              <a:rPr lang="en-US" altLang="zh-CN" u="sng"/>
              <a:t>，</a:t>
            </a:r>
            <a:r>
              <a:rPr lang="zh-CN" altLang="en-US" u="sng"/>
              <a:t>财力丰富充足</a:t>
            </a:r>
            <a:r>
              <a:rPr lang="en-US" altLang="zh-CN" u="sng"/>
              <a:t>，</a:t>
            </a:r>
            <a:r>
              <a:rPr lang="zh-CN" altLang="en-US" u="sng"/>
              <a:t>百姓安居乐业</a:t>
            </a:r>
            <a:r>
              <a:rPr lang="en-US" altLang="zh-CN" u="sng"/>
              <a:t>，</a:t>
            </a:r>
            <a:r>
              <a:rPr lang="zh-CN" altLang="en-US" u="sng"/>
              <a:t>士人意气风发</a:t>
            </a:r>
            <a:r>
              <a:rPr lang="en-US" altLang="zh-CN" u="sng"/>
              <a:t>，</a:t>
            </a:r>
            <a:r>
              <a:rPr lang="zh-CN" altLang="en-US" u="sng"/>
              <a:t>这是唐诗繁荣的肥沃土壤</a:t>
            </a:r>
            <a:r>
              <a:rPr lang="en-US" altLang="zh-CN" u="sng"/>
              <a:t>，</a:t>
            </a:r>
            <a:r>
              <a:rPr lang="zh-CN" altLang="en-US" u="sng"/>
              <a:t>也是唐诗超越前代诗歌的有利条件。</a:t>
            </a:r>
            <a:r>
              <a:rPr lang="zh-CN" altLang="en-US"/>
              <a:t>比如山水诗早在六朝就已相当繁盛</a:t>
            </a:r>
            <a:r>
              <a:rPr lang="en-US" altLang="zh-CN"/>
              <a:t>，</a:t>
            </a:r>
            <a:r>
              <a:rPr lang="zh-CN" altLang="en-US"/>
              <a:t>但是谢灵运等山水诗人吟咏的只是江南一带的</a:t>
            </a:r>
            <a:r>
              <a:rPr lang="zh-CN" altLang="en-US" u="sng"/>
              <a:t>　</a:t>
            </a:r>
            <a:r>
              <a:rPr lang="en-US" altLang="en-US" u="sng"/>
              <a:t>①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他们不能亲临黄河、泰山等</a:t>
            </a:r>
            <a:r>
              <a:rPr lang="zh-CN" altLang="en-US" u="sng"/>
              <a:t>　</a:t>
            </a:r>
            <a:r>
              <a:rPr lang="en-US" altLang="en-US" u="sng"/>
              <a:t>②</a:t>
            </a:r>
            <a:r>
              <a:rPr lang="zh-CN" altLang="en-US" u="sng"/>
              <a:t>　</a:t>
            </a:r>
            <a:r>
              <a:rPr lang="zh-CN" altLang="en-US"/>
              <a:t>的山川</a:t>
            </a:r>
            <a:r>
              <a:rPr lang="en-US" altLang="zh-CN"/>
              <a:t>，</a:t>
            </a:r>
            <a:r>
              <a:rPr lang="zh-CN" altLang="en-US"/>
              <a:t>他们笔下的山水诗自然难以达到雄伟豪壮的境界。唐代就不同了</a:t>
            </a:r>
            <a:r>
              <a:rPr lang="en-US" altLang="zh-CN"/>
              <a:t>，</a:t>
            </a:r>
            <a:r>
              <a:rPr lang="zh-CN" altLang="en-US"/>
              <a:t>国家统一</a:t>
            </a:r>
            <a:r>
              <a:rPr lang="en-US" altLang="zh-CN"/>
              <a:t>，</a:t>
            </a:r>
            <a:r>
              <a:rPr lang="zh-CN" altLang="en-US" u="sng"/>
              <a:t>　</a:t>
            </a:r>
            <a:r>
              <a:rPr lang="en-US" altLang="en-US" u="sng"/>
              <a:t>③</a:t>
            </a:r>
            <a:r>
              <a:rPr lang="zh-CN" altLang="en-US" u="sng"/>
              <a:t>　</a:t>
            </a:r>
            <a:r>
              <a:rPr lang="en-US" altLang="zh-CN"/>
              <a:t>，</a:t>
            </a:r>
            <a:r>
              <a:rPr lang="zh-CN" altLang="en-US"/>
              <a:t>李白可以咏叹</a:t>
            </a:r>
            <a:r>
              <a:rPr lang="en-US" altLang="zh-CN"/>
              <a:t>“</a:t>
            </a:r>
            <a:r>
              <a:rPr lang="zh-CN" altLang="en-US"/>
              <a:t>黄河之水天上来</a:t>
            </a:r>
            <a:r>
              <a:rPr lang="en-US" altLang="zh-CN"/>
              <a:t>”</a:t>
            </a:r>
            <a:r>
              <a:rPr lang="zh-CN" altLang="en-US"/>
              <a:t>的奇观</a:t>
            </a:r>
            <a:r>
              <a:rPr lang="en-US" altLang="zh-CN"/>
              <a:t>，</a:t>
            </a:r>
            <a:r>
              <a:rPr lang="zh-CN" altLang="en-US"/>
              <a:t>杜甫可以对泰山发出</a:t>
            </a:r>
            <a:r>
              <a:rPr lang="en-US" altLang="zh-CN"/>
              <a:t>“</a:t>
            </a:r>
            <a:r>
              <a:rPr lang="zh-CN" altLang="en-US"/>
              <a:t>会当凌绝顶</a:t>
            </a:r>
            <a:r>
              <a:rPr lang="en-US" altLang="zh-CN"/>
              <a:t>，</a:t>
            </a:r>
            <a:r>
              <a:rPr lang="zh-CN" altLang="en-US"/>
              <a:t>一览众山小</a:t>
            </a:r>
            <a:r>
              <a:rPr lang="en-US" altLang="zh-CN"/>
              <a:t>”</a:t>
            </a:r>
            <a:r>
              <a:rPr lang="zh-CN" altLang="en-US"/>
              <a:t>的壮语。更不用说岑参等人亲至西域</a:t>
            </a:r>
            <a:r>
              <a:rPr lang="en-US" altLang="zh-CN"/>
              <a:t>，</a:t>
            </a:r>
            <a:r>
              <a:rPr lang="zh-CN" altLang="en-US"/>
              <a:t>目睹雪山、热海等异域风光了。所以唐代的山水诗</a:t>
            </a:r>
            <a:r>
              <a:rPr lang="en-US" altLang="zh-CN"/>
              <a:t>，</a:t>
            </a:r>
            <a:r>
              <a:rPr lang="zh-CN" altLang="en-US"/>
              <a:t>无论是境界之阔大</a:t>
            </a:r>
            <a:r>
              <a:rPr lang="en-US" altLang="zh-CN"/>
              <a:t>，</a:t>
            </a:r>
            <a:r>
              <a:rPr lang="zh-CN" altLang="en-US"/>
              <a:t>还是风格之奇伟</a:t>
            </a:r>
            <a:r>
              <a:rPr lang="en-US" altLang="zh-CN"/>
              <a:t>，</a:t>
            </a:r>
            <a:r>
              <a:rPr lang="zh-CN" altLang="en-US"/>
              <a:t>都远远超越了前代诗人的同类作品。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大唐帝国繁盛、统一的社会背景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对唐诗繁荣的促进作用是一目了然的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；</a:t>
            </a:r>
            <a:r>
              <a:rPr lang="zh-CN" altLang="en-US" u="wavy">
                <a:solidFill>
                  <a:schemeClr val="tx1"/>
                </a:solidFill>
                <a:uFillTx/>
              </a:rPr>
              <a:t>此外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对唐诗繁荣也起到了重要作用的</a:t>
            </a:r>
            <a:r>
              <a:rPr lang="en-US" altLang="zh-CN" u="wavy">
                <a:solidFill>
                  <a:schemeClr val="tx1"/>
                </a:solidFill>
                <a:uFillTx/>
              </a:rPr>
              <a:t>，</a:t>
            </a:r>
            <a:r>
              <a:rPr lang="zh-CN" altLang="en-US" u="wavy">
                <a:solidFill>
                  <a:schemeClr val="tx1"/>
                </a:solidFill>
                <a:uFillTx/>
              </a:rPr>
              <a:t>还有唐代格外重视诗歌、崇尚诗人的社会风气。</a:t>
            </a:r>
            <a:r>
              <a:rPr lang="en-US" altLang="en-US" u="wavy">
                <a:solidFill>
                  <a:schemeClr val="tx1"/>
                </a:solidFill>
                <a:uFillTx/>
              </a:rPr>
              <a:t> </a:t>
            </a:r>
            <a:endParaRPr lang="en-US" altLang="en-US" u="wavy">
              <a:solidFill>
                <a:schemeClr val="tx1"/>
              </a:solidFill>
              <a:uFillTx/>
            </a:endParaRPr>
          </a:p>
          <a:p>
            <a:pPr>
              <a:lnSpc>
                <a:spcPct val="150000"/>
              </a:lnSpc>
            </a:pPr>
            <a:endParaRPr lang="en-US" altLang="en-US" u="wavy">
              <a:solidFill>
                <a:schemeClr val="tx1"/>
              </a:solidFill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807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ym typeface="+mn-ea"/>
              </a:rPr>
              <a:t>1.</a:t>
            </a:r>
            <a:r>
              <a:rPr lang="zh-CN" altLang="en-US">
                <a:sym typeface="+mn-ea"/>
              </a:rPr>
              <a:t>请在文中横线处填入恰当的成语。</a:t>
            </a:r>
            <a:endParaRPr lang="zh-CN" altLang="en-US"/>
          </a:p>
          <a:p>
            <a:pPr>
              <a:lnSpc>
                <a:spcPct val="150000"/>
              </a:lnSpc>
            </a:pP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623570" y="4796790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【答案】①青山绿水　②雄伟壮观　③幅员辽阔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570" y="256476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本题考查正确使用词语</a:t>
            </a:r>
            <a:r>
              <a:rPr lang="en-US" altLang="zh-CN" dirty="0"/>
              <a:t>(</a:t>
            </a:r>
            <a:r>
              <a:rPr lang="zh-CN" altLang="en-US" dirty="0"/>
              <a:t>包括熟语</a:t>
            </a:r>
            <a:r>
              <a:rPr lang="en-US" altLang="zh-CN" dirty="0"/>
              <a:t>)</a:t>
            </a:r>
            <a:r>
              <a:rPr lang="zh-CN" altLang="en-US" dirty="0"/>
              <a:t>的能力。</a:t>
            </a:r>
            <a:r>
              <a:rPr lang="en-US" altLang="en-US" dirty="0"/>
              <a:t>①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结合前文</a:t>
            </a:r>
            <a:r>
              <a:rPr lang="en-US" altLang="zh-CN" dirty="0"/>
              <a:t>“</a:t>
            </a:r>
            <a:r>
              <a:rPr lang="zh-CN" altLang="en-US" dirty="0"/>
              <a:t>但是谢灵运等山水诗人吟咏的只是江南一带的</a:t>
            </a:r>
            <a:r>
              <a:rPr lang="en-US" altLang="zh-CN" dirty="0"/>
              <a:t>”</a:t>
            </a:r>
            <a:r>
              <a:rPr lang="zh-CN" altLang="en-US" dirty="0"/>
              <a:t>以及后文</a:t>
            </a:r>
            <a:r>
              <a:rPr lang="en-US" altLang="zh-CN" dirty="0"/>
              <a:t>“</a:t>
            </a:r>
            <a:r>
              <a:rPr lang="zh-CN" altLang="en-US" dirty="0"/>
              <a:t>他们不能亲临黄河、泰山等</a:t>
            </a:r>
            <a:r>
              <a:rPr lang="en-US" altLang="zh-CN" dirty="0"/>
              <a:t>……”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此处指江南区别于大江大河的景致</a:t>
            </a:r>
            <a:r>
              <a:rPr lang="en-US" altLang="zh-CN" dirty="0"/>
              <a:t>，</a:t>
            </a:r>
            <a:r>
              <a:rPr lang="zh-CN" altLang="en-US" dirty="0"/>
              <a:t>可填</a:t>
            </a:r>
            <a:r>
              <a:rPr lang="en-US" altLang="zh-CN" dirty="0"/>
              <a:t>“</a:t>
            </a:r>
            <a:r>
              <a:rPr lang="zh-CN" altLang="en-US" dirty="0"/>
              <a:t>青山绿水</a:t>
            </a:r>
            <a:r>
              <a:rPr lang="en-US" altLang="zh-CN" dirty="0"/>
              <a:t>”</a:t>
            </a:r>
            <a:r>
              <a:rPr lang="zh-CN" altLang="en-US" dirty="0"/>
              <a:t>之类的成语。</a:t>
            </a:r>
            <a:r>
              <a:rPr lang="en-US" altLang="en-US" dirty="0"/>
              <a:t>②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结合语境</a:t>
            </a:r>
            <a:r>
              <a:rPr lang="en-US" altLang="zh-CN" dirty="0"/>
              <a:t>“</a:t>
            </a:r>
            <a:r>
              <a:rPr lang="zh-CN" altLang="en-US" dirty="0"/>
              <a:t>不能亲临</a:t>
            </a:r>
            <a:r>
              <a:rPr lang="en-US" altLang="zh-CN" dirty="0"/>
              <a:t>……</a:t>
            </a:r>
            <a:r>
              <a:rPr lang="zh-CN" altLang="en-US" dirty="0"/>
              <a:t>的山川</a:t>
            </a:r>
            <a:r>
              <a:rPr lang="en-US" altLang="zh-CN" dirty="0"/>
              <a:t>……</a:t>
            </a:r>
            <a:r>
              <a:rPr lang="zh-CN" altLang="en-US" dirty="0"/>
              <a:t>自然难以达到雄伟豪壮的境界</a:t>
            </a:r>
            <a:r>
              <a:rPr lang="en-US" altLang="zh-CN" dirty="0"/>
              <a:t>”</a:t>
            </a:r>
            <a:r>
              <a:rPr lang="zh-CN" altLang="en-US" dirty="0"/>
              <a:t>可知</a:t>
            </a:r>
            <a:r>
              <a:rPr lang="en-US" altLang="zh-CN" dirty="0"/>
              <a:t>，</a:t>
            </a:r>
            <a:r>
              <a:rPr lang="zh-CN" altLang="en-US" dirty="0"/>
              <a:t>此处突出山川的雄伟气势</a:t>
            </a:r>
            <a:r>
              <a:rPr lang="en-US" altLang="zh-CN" dirty="0"/>
              <a:t>，</a:t>
            </a:r>
            <a:r>
              <a:rPr lang="zh-CN" altLang="en-US" dirty="0"/>
              <a:t>故可填</a:t>
            </a:r>
            <a:r>
              <a:rPr lang="en-US" altLang="zh-CN" dirty="0"/>
              <a:t>“</a:t>
            </a:r>
            <a:r>
              <a:rPr lang="zh-CN" altLang="en-US" dirty="0"/>
              <a:t>雄伟壮观</a:t>
            </a:r>
            <a:r>
              <a:rPr lang="en-US" altLang="zh-CN" dirty="0"/>
              <a:t>”</a:t>
            </a:r>
            <a:r>
              <a:rPr lang="zh-CN" altLang="en-US" dirty="0"/>
              <a:t>之类的成语。</a:t>
            </a:r>
            <a:r>
              <a:rPr lang="en-US" altLang="en-US" dirty="0"/>
              <a:t>③</a:t>
            </a:r>
            <a:r>
              <a:rPr lang="zh-CN" altLang="en-US" dirty="0"/>
              <a:t>处</a:t>
            </a:r>
            <a:r>
              <a:rPr lang="en-US" altLang="zh-CN" dirty="0"/>
              <a:t>，</a:t>
            </a:r>
            <a:r>
              <a:rPr lang="zh-CN" altLang="en-US" dirty="0"/>
              <a:t>文段旨在阐述唐朝优越的社会环境为诗人的创作提供条件</a:t>
            </a:r>
            <a:r>
              <a:rPr lang="en-US" altLang="zh-CN" dirty="0"/>
              <a:t>，</a:t>
            </a:r>
            <a:r>
              <a:rPr lang="zh-CN" altLang="en-US" dirty="0"/>
              <a:t>再结合语境</a:t>
            </a:r>
            <a:r>
              <a:rPr lang="en-US" altLang="zh-CN" dirty="0"/>
              <a:t>，</a:t>
            </a:r>
            <a:r>
              <a:rPr lang="en-US" altLang="zh-CN" dirty="0"/>
              <a:t>“</a:t>
            </a:r>
            <a:r>
              <a:rPr lang="zh-CN" altLang="en-US" dirty="0"/>
              <a:t>国家统一</a:t>
            </a:r>
            <a:r>
              <a:rPr lang="en-US" altLang="zh-CN" dirty="0"/>
              <a:t>”</a:t>
            </a:r>
            <a:r>
              <a:rPr lang="zh-CN" altLang="en-US" dirty="0"/>
              <a:t>强调的是唐朝的疆域广阔</a:t>
            </a:r>
            <a:r>
              <a:rPr lang="en-US" altLang="zh-CN" dirty="0"/>
              <a:t>，</a:t>
            </a:r>
            <a:r>
              <a:rPr lang="zh-CN" altLang="en-US" dirty="0"/>
              <a:t>诗人们不再局限于江南</a:t>
            </a:r>
            <a:r>
              <a:rPr lang="en-US" altLang="zh-CN" dirty="0"/>
              <a:t>，</a:t>
            </a:r>
            <a:r>
              <a:rPr lang="zh-CN" altLang="en-US" dirty="0"/>
              <a:t>可以遍历各地的壮丽景观</a:t>
            </a:r>
            <a:r>
              <a:rPr lang="en-US" altLang="zh-CN" dirty="0"/>
              <a:t>，</a:t>
            </a:r>
            <a:r>
              <a:rPr lang="zh-CN" altLang="en-US" dirty="0"/>
              <a:t>故此处可填</a:t>
            </a:r>
            <a:r>
              <a:rPr lang="en-US" altLang="zh-CN" dirty="0"/>
              <a:t>“</a:t>
            </a:r>
            <a:r>
              <a:rPr lang="zh-CN" altLang="en-US" dirty="0"/>
              <a:t>幅员辽阔</a:t>
            </a:r>
            <a:r>
              <a:rPr lang="en-US" altLang="zh-CN" dirty="0"/>
              <a:t>”</a:t>
            </a:r>
            <a:r>
              <a:rPr lang="zh-CN" altLang="en-US" dirty="0"/>
              <a:t>之类的成语。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9470" y="1483995"/>
            <a:ext cx="10212705" cy="323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2.</a:t>
            </a:r>
            <a:r>
              <a:rPr lang="zh-CN" altLang="en-US"/>
              <a:t>请将文中画波浪线的句子改写成一个长句。可以改变语序、少量增删词语</a:t>
            </a:r>
            <a:r>
              <a:rPr lang="en-US" altLang="zh-CN"/>
              <a:t>，</a:t>
            </a:r>
            <a:r>
              <a:rPr lang="zh-CN" altLang="en-US"/>
              <a:t>但不得改变原意。</a:t>
            </a:r>
            <a:r>
              <a:rPr lang="en-US" altLang="en-US"/>
              <a:t> </a:t>
            </a:r>
            <a:endParaRPr lang="en-US" altLang="en-US"/>
          </a:p>
        </p:txBody>
      </p:sp>
      <p:sp>
        <p:nvSpPr>
          <p:cNvPr id="12" name="矩形 11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72160" y="843915"/>
            <a:ext cx="3568065" cy="548005"/>
            <a:chOff x="1216" y="1668"/>
            <a:chExt cx="5619" cy="863"/>
          </a:xfrm>
        </p:grpSpPr>
        <p:sp>
          <p:nvSpPr>
            <p:cNvPr id="9" name="文本框 8"/>
            <p:cNvSpPr txBox="1"/>
            <p:nvPr/>
          </p:nvSpPr>
          <p:spPr>
            <a:xfrm>
              <a:off x="2182" y="1791"/>
              <a:ext cx="465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3D589F"/>
                  </a:solidFill>
                </a:rPr>
                <a:t>刷素养</a:t>
              </a:r>
              <a:endParaRPr lang="zh-CN" altLang="en-US" sz="2400">
                <a:solidFill>
                  <a:srgbClr val="3D589F"/>
                </a:solidFill>
              </a:endParaRPr>
            </a:p>
          </p:txBody>
        </p:sp>
        <p:pic>
          <p:nvPicPr>
            <p:cNvPr id="14" name="图片 13" descr="模板图标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" y="1668"/>
              <a:ext cx="869" cy="863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591820" y="465518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【</a:t>
            </a:r>
            <a:r>
              <a:rPr lang="zh-CN" altLang="en-US" dirty="0">
                <a:solidFill>
                  <a:srgbClr val="0070C0"/>
                </a:solidFill>
                <a:uFill>
                  <a:solidFill>
                    <a:schemeClr val="bg1"/>
                  </a:solidFill>
                </a:uFill>
              </a:rPr>
              <a:t>答案】大唐帝国繁盛、统一的社会背景和格外重视诗歌、崇尚诗人的社会风气都对唐诗的繁荣起到了重要作用。</a:t>
            </a:r>
            <a:endParaRPr lang="zh-CN" altLang="en-US" dirty="0">
              <a:solidFill>
                <a:srgbClr val="0070C0"/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1820" y="2639695"/>
            <a:ext cx="10185400" cy="3168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buClrTx/>
              <a:buSzTx/>
              <a:buFontTx/>
            </a:pPr>
            <a:r>
              <a:rPr lang="zh-CN" altLang="en-US"/>
              <a:t>【</a:t>
            </a:r>
            <a:r>
              <a:rPr altLang="zh-CN" dirty="0"/>
              <a:t>解析】</a:t>
            </a:r>
            <a:r>
              <a:rPr lang="zh-CN" altLang="en-US" dirty="0"/>
              <a:t>本题考查变换句式的能力。此处要求将文中画波浪线的句子改写成一个长句</a:t>
            </a:r>
            <a:r>
              <a:rPr lang="en-US" altLang="zh-CN" dirty="0"/>
              <a:t>，</a:t>
            </a:r>
            <a:r>
              <a:rPr lang="zh-CN" altLang="en-US" dirty="0"/>
              <a:t>即有一套主谓宾成分。首先确定主语中心语为</a:t>
            </a:r>
            <a:r>
              <a:rPr lang="en-US" altLang="zh-CN" dirty="0"/>
              <a:t>“</a:t>
            </a:r>
            <a:r>
              <a:rPr lang="zh-CN" altLang="en-US" dirty="0"/>
              <a:t>社会背景和社会风气</a:t>
            </a:r>
            <a:r>
              <a:rPr lang="en-US" altLang="zh-CN" dirty="0"/>
              <a:t>”，</a:t>
            </a:r>
            <a:r>
              <a:rPr lang="zh-CN" altLang="en-US" dirty="0"/>
              <a:t>然后将原语段中的短句</a:t>
            </a:r>
            <a:r>
              <a:rPr lang="en-US" altLang="zh-CN" dirty="0"/>
              <a:t>“</a:t>
            </a:r>
            <a:r>
              <a:rPr lang="zh-CN" altLang="en-US" dirty="0"/>
              <a:t>大唐帝国繁盛、统一</a:t>
            </a:r>
            <a:r>
              <a:rPr lang="en-US" altLang="zh-CN" dirty="0"/>
              <a:t>”“</a:t>
            </a:r>
            <a:r>
              <a:rPr lang="zh-CN" altLang="en-US" dirty="0"/>
              <a:t>还有唐代格外重视诗歌、崇尚诗人</a:t>
            </a:r>
            <a:r>
              <a:rPr lang="en-US" altLang="zh-CN" dirty="0"/>
              <a:t>”</a:t>
            </a:r>
            <a:r>
              <a:rPr lang="zh-CN" altLang="en-US" dirty="0"/>
              <a:t>变成主语的修饰成分</a:t>
            </a:r>
            <a:r>
              <a:rPr lang="en-US" altLang="zh-CN" dirty="0"/>
              <a:t>，</a:t>
            </a:r>
            <a:r>
              <a:rPr lang="zh-CN" altLang="en-US" dirty="0"/>
              <a:t>主语即为</a:t>
            </a:r>
            <a:r>
              <a:rPr lang="en-US" altLang="zh-CN" dirty="0"/>
              <a:t>“</a:t>
            </a:r>
            <a:r>
              <a:rPr lang="zh-CN" altLang="en-US" dirty="0"/>
              <a:t>大唐帝国繁盛、统一的社会背景和格外重视诗歌、崇尚诗人的社会风气</a:t>
            </a:r>
            <a:r>
              <a:rPr lang="en-US" altLang="zh-CN" dirty="0"/>
              <a:t>”</a:t>
            </a:r>
            <a:r>
              <a:rPr lang="zh-CN" altLang="en-US" dirty="0"/>
              <a:t>。最后确定谓语和宾语</a:t>
            </a:r>
            <a:r>
              <a:rPr lang="en-US" altLang="zh-CN" dirty="0"/>
              <a:t>，</a:t>
            </a:r>
            <a:r>
              <a:rPr lang="zh-CN" altLang="en-US" dirty="0"/>
              <a:t>即</a:t>
            </a:r>
            <a:r>
              <a:rPr lang="en-US" altLang="zh-CN" dirty="0"/>
              <a:t>“</a:t>
            </a:r>
            <a:r>
              <a:rPr lang="zh-CN" altLang="en-US" dirty="0"/>
              <a:t>都对唐诗的繁荣起到了重要作用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4694</Words>
  <Application>WPS 演示</Application>
  <PresentationFormat>宽屏</PresentationFormat>
  <Paragraphs>215</Paragraphs>
  <Slides>19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367</cp:revision>
  <dcterms:created xsi:type="dcterms:W3CDTF">2023-08-06T06:55:00Z</dcterms:created>
  <dcterms:modified xsi:type="dcterms:W3CDTF">2025-11-05T04:19:11Z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C2AE1169233C45889734CFAE8B15245D_13</vt:lpwstr>
  </property>
</Properties>
</file>